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5" r:id="rId1"/>
  </p:sldMasterIdLst>
  <p:notesMasterIdLst>
    <p:notesMasterId r:id="rId23"/>
  </p:notesMasterIdLst>
  <p:sldIdLst>
    <p:sldId id="275" r:id="rId2"/>
    <p:sldId id="256" r:id="rId3"/>
    <p:sldId id="257" r:id="rId4"/>
    <p:sldId id="258" r:id="rId5"/>
    <p:sldId id="259" r:id="rId6"/>
    <p:sldId id="260" r:id="rId7"/>
    <p:sldId id="277" r:id="rId8"/>
    <p:sldId id="261" r:id="rId9"/>
    <p:sldId id="262" r:id="rId10"/>
    <p:sldId id="263" r:id="rId11"/>
    <p:sldId id="276" r:id="rId12"/>
    <p:sldId id="264" r:id="rId13"/>
    <p:sldId id="265" r:id="rId14"/>
    <p:sldId id="266" r:id="rId15"/>
    <p:sldId id="268" r:id="rId16"/>
    <p:sldId id="267" r:id="rId17"/>
    <p:sldId id="269" r:id="rId18"/>
    <p:sldId id="270" r:id="rId19"/>
    <p:sldId id="271" r:id="rId20"/>
    <p:sldId id="274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D9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3" autoAdjust="0"/>
    <p:restoredTop sz="85099" autoAdjust="0"/>
  </p:normalViewPr>
  <p:slideViewPr>
    <p:cSldViewPr>
      <p:cViewPr varScale="1">
        <p:scale>
          <a:sx n="63" d="100"/>
          <a:sy n="63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D4F68-96BA-45BC-9D1A-696FFB1415B5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14FE4-628A-4C4B-BD03-E15B57048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22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শিক্ষার্থীদের</a:t>
            </a:r>
            <a:r>
              <a:rPr lang="bn-BD" baseline="0" dirty="0" smtClean="0"/>
              <a:t> কাছে প্রশ্ন করে- উত্তর আনতে হবে। যেমন- ছবিতে ধানের গাছের অবস্থা এমন কেন ?  ধানের চারাগুলো হলুদ কেন ? ধানের ফলন কেমন হয়েছে ? ভাল হল না কেন ?এগুলো কিসের লক্ষণ ? উত্তর আসবে পুষ্টি উপাদানের অভাবজনিত লক্ষণ। তখন পাঠ </a:t>
            </a:r>
            <a:r>
              <a:rPr lang="bn-BD" baseline="0" dirty="0" smtClean="0"/>
              <a:t>ঘোষ</a:t>
            </a:r>
            <a:r>
              <a:rPr lang="en-US" baseline="0" dirty="0" err="1" smtClean="0"/>
              <a:t>ণা</a:t>
            </a:r>
            <a:r>
              <a:rPr lang="bn-BD" baseline="0" dirty="0" smtClean="0"/>
              <a:t> </a:t>
            </a:r>
            <a:r>
              <a:rPr lang="bn-BD" baseline="0" dirty="0" smtClean="0"/>
              <a:t>করতে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14FE4-628A-4C4B-BD03-E15B570480D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89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ক্লু</a:t>
            </a:r>
            <a:r>
              <a:rPr lang="bn-BD" baseline="0" dirty="0" smtClean="0"/>
              <a:t> দিয়ে প্রশ্ন করে উত্তর আনতে হবে । যেমন প্রথম ছবির কচি পাতার অগ্রভাগ কি স্বাভাবিক ? পাতার কিনারা ও মাঝখানে কেমন ? পাতার রং কেমন ? শিমরে বৃদ্ধি কেমন হয়েছে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14FE4-628A-4C4B-BD03-E15B570480D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15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শিক্ষার্থীকে</a:t>
            </a:r>
            <a:r>
              <a:rPr lang="bn-BD" baseline="0" dirty="0" smtClean="0"/>
              <a:t> মাইন্ড ম্যাপিং এর মাধ্যমে শ্রেণিতে </a:t>
            </a:r>
            <a:r>
              <a:rPr lang="bn-BD" baseline="0" dirty="0" smtClean="0"/>
              <a:t>এ্যাং</a:t>
            </a:r>
            <a:r>
              <a:rPr lang="en-US" baseline="0" smtClean="0"/>
              <a:t>গে</a:t>
            </a:r>
            <a:r>
              <a:rPr lang="bn-BD" baseline="0" smtClean="0"/>
              <a:t>জ </a:t>
            </a:r>
            <a:r>
              <a:rPr lang="bn-BD" baseline="0" dirty="0" smtClean="0"/>
              <a:t>রাখা যায়। </a:t>
            </a:r>
            <a:r>
              <a:rPr lang="bn-BD" baseline="0" dirty="0"/>
              <a:t> </a:t>
            </a:r>
            <a:r>
              <a:rPr lang="bn-BD" baseline="0" dirty="0" smtClean="0"/>
              <a:t>প্রথম ছবির শাখা ও পাতার বোটা কেমন ? পরের ছবির পাতা কেমন ? পাতার দুই শিরার মধ্যবর্তী স্থান কেমন হয়েছে 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14FE4-628A-4C4B-BD03-E15B570480D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4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মুখে বলবেন আমাদের</a:t>
            </a:r>
            <a:r>
              <a:rPr lang="bn-BD" baseline="0" dirty="0" smtClean="0"/>
              <a:t> </a:t>
            </a:r>
            <a:r>
              <a:rPr lang="bn-BD" dirty="0" smtClean="0"/>
              <a:t>আজকের</a:t>
            </a:r>
            <a:r>
              <a:rPr lang="bn-BD" baseline="0" dirty="0" smtClean="0"/>
              <a:t> </a:t>
            </a:r>
            <a:r>
              <a:rPr lang="bn-BD" dirty="0" smtClean="0"/>
              <a:t>পাঠ বলে</a:t>
            </a:r>
            <a:r>
              <a:rPr lang="bn-BD" baseline="0" dirty="0" smtClean="0"/>
              <a:t> স্লাইডটি শো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14FE4-628A-4C4B-BD03-E15B570480D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6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ভিডিওটি</a:t>
            </a:r>
            <a:r>
              <a:rPr lang="bn-BD" baseline="0" dirty="0" smtClean="0"/>
              <a:t> থামিয়ে থামিয়ে কোন পুষ্টি উপাদানের অভাবে উদ্ভিদের পাতার রং কেমন হয় তা দেখানোর চেষ্টা করতে হবে যা পরবর্তীতে </a:t>
            </a:r>
            <a:r>
              <a:rPr lang="bn-BD" baseline="0" dirty="0" smtClean="0"/>
              <a:t>ম</a:t>
            </a:r>
            <a:r>
              <a:rPr lang="en-US" baseline="0" dirty="0" smtClean="0"/>
              <a:t>ূ</a:t>
            </a:r>
            <a:r>
              <a:rPr lang="bn-BD" baseline="0" dirty="0" smtClean="0"/>
              <a:t>ল্যায়ন </a:t>
            </a:r>
            <a:r>
              <a:rPr lang="bn-BD" baseline="0" dirty="0" smtClean="0"/>
              <a:t>করা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14FE4-628A-4C4B-BD03-E15B570480D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41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এবার</a:t>
            </a:r>
            <a:r>
              <a:rPr lang="bn-BD" baseline="0" dirty="0" smtClean="0"/>
              <a:t> এসো আমরা নাইট্রোজেনের অভাবজনিত লক্ষণ গুলো পর্যবেক্ষণ করি। প্রথমে ছবি প্রদর্শীত হবে। এবং পরে ছবিতে ক্লিক করলে। লেখা দেখা যাবে</a:t>
            </a:r>
            <a:r>
              <a:rPr lang="bn-BD" baseline="0" dirty="0" smtClean="0"/>
              <a:t>।</a:t>
            </a:r>
            <a:r>
              <a:rPr lang="en-US" baseline="0" dirty="0" smtClean="0"/>
              <a:t> </a:t>
            </a:r>
            <a:r>
              <a:rPr lang="bn-BD" baseline="0" dirty="0" smtClean="0"/>
              <a:t>অ</a:t>
            </a:r>
            <a:r>
              <a:rPr lang="en-US" baseline="0" dirty="0" err="1" smtClean="0"/>
              <a:t>বশ্যইই</a:t>
            </a:r>
            <a:r>
              <a:rPr lang="bn-BD" baseline="0" dirty="0" smtClean="0"/>
              <a:t> </a:t>
            </a:r>
            <a:r>
              <a:rPr lang="bn-BD" baseline="0" dirty="0" smtClean="0"/>
              <a:t>ছবি দেখিয়ে ক্লু দিয়ে(যেমন- ধানের পাতার রং গুলো কেমন দেখাচ্ছে?)  শিক্ষার্থীকে প্রশ্ন করে উত্তরের অপেক্ষা করতে হবে। পরবর্তীতে লেখা দেখাতে হবে। ট্রিগার সেট করা আছে, ছবিতে ক্লিক করুন। শিকড়ে ক্লিক এবং এ্যারোতে ক্লিক করুন।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14FE4-628A-4C4B-BD03-E15B570480D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1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প্রথমে ছবি প্রদর্শীত হবে। এবং পরে ছবিতে ক্লিক করলে। লেখা দেখা যাবে। </a:t>
            </a:r>
            <a:r>
              <a:rPr lang="bn-BD" baseline="0" dirty="0" smtClean="0"/>
              <a:t>অ</a:t>
            </a:r>
            <a:r>
              <a:rPr lang="en-US" baseline="0" dirty="0" err="1" smtClean="0"/>
              <a:t>বশ্য</a:t>
            </a:r>
            <a:r>
              <a:rPr lang="bn-BD" baseline="0" dirty="0" smtClean="0"/>
              <a:t>ই </a:t>
            </a:r>
            <a:r>
              <a:rPr lang="bn-BD" baseline="0" dirty="0" smtClean="0"/>
              <a:t>ছবি দেখিয়ে ক্লু দিয়ে(যেমন- ফলের আকার ছোট না বড় দেখাচ্ছে?)  শিক্ষার্থীকে প্রশ্ন করে উত্তরের অপেক্ষা করতে হবে। পরবর্তীতে লেখা দেখাতে হবে।</a:t>
            </a:r>
            <a:r>
              <a:rPr lang="en-US" baseline="0" dirty="0" smtClean="0"/>
              <a:t> </a:t>
            </a:r>
            <a:r>
              <a:rPr lang="bn-BD" baseline="0" dirty="0" smtClean="0"/>
              <a:t>ট্রিগার সেট করা আছে- প্রশ্নে ক্লিক করুন উত্তর পাবেন।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14FE4-628A-4C4B-BD03-E15B570480D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69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এবার</a:t>
            </a:r>
            <a:r>
              <a:rPr lang="bn-BD" baseline="0" dirty="0" smtClean="0"/>
              <a:t> এসো আমরা ফসফরাসেরর অভাবজনিত লক্ষণ গুলো পর্যবেক্ষণ করি। প্রথমে ছবি প্রদর্শীত হবে। এবং পরে ছবিতে ক্লিক করলে। লেখা দেখা যাবে। অব্শ্যই ছবি দেখিয়ে ক্লু দিয়ে(যেমন- ফলের আকার ছোট না বড় দেখাচ্ছে?)  শিক্ষার্থীকে প্রশ্ন করে উত্তরের অপেক্ষা করতে হবে। পরবর্তীতে লেখা দেখাতে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14FE4-628A-4C4B-BD03-E15B570480D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79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 প্রথমে ছবি প্রদর্শীত হবে। এবং পরে ছবিতে ক্লিক করলে। লেখা দেখা যাবে। অব্শ্যই ছবি দেখিয়ে ক্লু দিয়ে(যেমন- ফলের আকার ছোট না বড় দেখাচ্ছে?)  শিক্ষার্থীকে প্রশ্ন করে উত্তরের অপেক্ষা করতে হবে। পরবর্তীতে লেখা দেখাতে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14FE4-628A-4C4B-BD03-E15B570480D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27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শিক্ষার্থীকে</a:t>
            </a:r>
            <a:r>
              <a:rPr lang="bn-BD" baseline="0" dirty="0" smtClean="0"/>
              <a:t> মাইন্ড ম্যাপিং এর মাধ্যমে শ্রেণিতে </a:t>
            </a:r>
            <a:r>
              <a:rPr lang="bn-BD" baseline="0" dirty="0" smtClean="0"/>
              <a:t>এ্যাং</a:t>
            </a:r>
            <a:r>
              <a:rPr lang="en-US" baseline="0" dirty="0" err="1" smtClean="0"/>
              <a:t>গে</a:t>
            </a:r>
            <a:r>
              <a:rPr lang="bn-BD" baseline="0" dirty="0" smtClean="0"/>
              <a:t>জ </a:t>
            </a:r>
            <a:r>
              <a:rPr lang="bn-BD" baseline="0" dirty="0" smtClean="0"/>
              <a:t>রাখা যায়।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14FE4-628A-4C4B-BD03-E15B570480D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45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ছবিতে ক্লিক</a:t>
            </a:r>
            <a:r>
              <a:rPr lang="bn-BD" baseline="0" dirty="0" smtClean="0"/>
              <a:t> করুন। ট্রিগার সেট করা আছে। প্রথমে ছবি শো এরপর ছবিতে ক্লিক করে </a:t>
            </a:r>
            <a:r>
              <a:rPr lang="bn-BD" baseline="0" dirty="0" smtClean="0"/>
              <a:t>ক্যাপ</a:t>
            </a:r>
            <a:r>
              <a:rPr lang="en-US" baseline="0" dirty="0" smtClean="0"/>
              <a:t>শ</a:t>
            </a:r>
            <a:r>
              <a:rPr lang="bn-BD" baseline="0" dirty="0" smtClean="0"/>
              <a:t>ন </a:t>
            </a:r>
            <a:r>
              <a:rPr lang="bn-BD" baseline="0" dirty="0" smtClean="0"/>
              <a:t>শো এবং আরেকবার ক্লিক করে ক্যাপশন আউট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14FE4-628A-4C4B-BD03-E15B570480D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9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D05FBE-CAEB-4D3F-8143-557ABC22DE28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BAEDDA-BB99-4F28-8DC2-6E257B7A1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3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D05FBE-CAEB-4D3F-8143-557ABC22DE28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BAEDDA-BB99-4F28-8DC2-6E257B7A1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4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D05FBE-CAEB-4D3F-8143-557ABC22DE28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BAEDDA-BB99-4F28-8DC2-6E257B7A1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57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10313"/>
            <a:ext cx="3086100" cy="365125"/>
          </a:xfrm>
        </p:spPr>
        <p:txBody>
          <a:bodyPr/>
          <a:lstStyle/>
          <a:p>
            <a:r>
              <a:rPr lang="en-US" smtClean="0"/>
              <a:t>Md. Rafiqul Bari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247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10313"/>
            <a:ext cx="3086100" cy="365125"/>
          </a:xfrm>
        </p:spPr>
        <p:txBody>
          <a:bodyPr/>
          <a:lstStyle/>
          <a:p>
            <a:r>
              <a:rPr lang="en-US" smtClean="0"/>
              <a:t>Md. Rafiqul Bari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93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10313"/>
            <a:ext cx="3086100" cy="365125"/>
          </a:xfrm>
        </p:spPr>
        <p:txBody>
          <a:bodyPr/>
          <a:lstStyle/>
          <a:p>
            <a:r>
              <a:rPr lang="en-US" smtClean="0"/>
              <a:t>Md. Rafiqul Bari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841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10313"/>
            <a:ext cx="3086100" cy="365125"/>
          </a:xfrm>
        </p:spPr>
        <p:txBody>
          <a:bodyPr/>
          <a:lstStyle/>
          <a:p>
            <a:r>
              <a:rPr lang="en-US" smtClean="0"/>
              <a:t>Md. Rafiqul Bari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873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10313"/>
            <a:ext cx="3086100" cy="365125"/>
          </a:xfrm>
        </p:spPr>
        <p:txBody>
          <a:bodyPr/>
          <a:lstStyle/>
          <a:p>
            <a:r>
              <a:rPr lang="en-US" smtClean="0"/>
              <a:t>Md. Rafiqul Bari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02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10313"/>
            <a:ext cx="3086100" cy="365125"/>
          </a:xfrm>
        </p:spPr>
        <p:txBody>
          <a:bodyPr/>
          <a:lstStyle/>
          <a:p>
            <a:r>
              <a:rPr lang="en-US" smtClean="0"/>
              <a:t>Md. Rafiqul Bari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532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10313"/>
            <a:ext cx="3086100" cy="365125"/>
          </a:xfrm>
        </p:spPr>
        <p:txBody>
          <a:bodyPr/>
          <a:lstStyle/>
          <a:p>
            <a:r>
              <a:rPr lang="en-US" smtClean="0"/>
              <a:t>Md. Rafiqul Bari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154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10313"/>
            <a:ext cx="3086100" cy="365125"/>
          </a:xfrm>
        </p:spPr>
        <p:txBody>
          <a:bodyPr/>
          <a:lstStyle/>
          <a:p>
            <a:r>
              <a:rPr lang="en-US" smtClean="0"/>
              <a:t>Md. Rafiqul Bari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03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7E767A-86E7-403B-9F78-9FF4E1D2F920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440CCC-F9E6-4FEA-834E-C8C86A0A1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59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10313"/>
            <a:ext cx="3086100" cy="365125"/>
          </a:xfrm>
        </p:spPr>
        <p:txBody>
          <a:bodyPr/>
          <a:lstStyle/>
          <a:p>
            <a:r>
              <a:rPr lang="en-US" smtClean="0"/>
              <a:t>Md. Rafiqul Bari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17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10313"/>
            <a:ext cx="3086100" cy="365125"/>
          </a:xfrm>
        </p:spPr>
        <p:txBody>
          <a:bodyPr/>
          <a:lstStyle/>
          <a:p>
            <a:r>
              <a:rPr lang="en-US" smtClean="0"/>
              <a:t>Md. Rafiqul Bari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505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10313"/>
            <a:ext cx="3086100" cy="365125"/>
          </a:xfrm>
        </p:spPr>
        <p:txBody>
          <a:bodyPr/>
          <a:lstStyle/>
          <a:p>
            <a:r>
              <a:rPr lang="en-US" smtClean="0"/>
              <a:t>Md. Rafiqul Bari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105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10313"/>
            <a:ext cx="3086100" cy="365125"/>
          </a:xfrm>
        </p:spPr>
        <p:txBody>
          <a:bodyPr/>
          <a:lstStyle/>
          <a:p>
            <a:r>
              <a:rPr lang="en-US" smtClean="0"/>
              <a:t>Md. Rafiqul Bari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68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10313"/>
            <a:ext cx="3086100" cy="365125"/>
          </a:xfrm>
        </p:spPr>
        <p:txBody>
          <a:bodyPr/>
          <a:lstStyle/>
          <a:p>
            <a:r>
              <a:rPr lang="en-US" smtClean="0"/>
              <a:t>Md. Rafiqul Bari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639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10313"/>
            <a:ext cx="3086100" cy="365125"/>
          </a:xfrm>
        </p:spPr>
        <p:txBody>
          <a:bodyPr/>
          <a:lstStyle/>
          <a:p>
            <a:r>
              <a:rPr lang="en-US" smtClean="0"/>
              <a:t>Md. Rafiqul Bari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074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10313"/>
            <a:ext cx="3086100" cy="365125"/>
          </a:xfrm>
        </p:spPr>
        <p:txBody>
          <a:bodyPr/>
          <a:lstStyle/>
          <a:p>
            <a:r>
              <a:rPr lang="en-US" smtClean="0"/>
              <a:t>Md. Rafiqul Bari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579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10313"/>
            <a:ext cx="3086100" cy="365125"/>
          </a:xfrm>
        </p:spPr>
        <p:txBody>
          <a:bodyPr/>
          <a:lstStyle/>
          <a:p>
            <a:r>
              <a:rPr lang="en-US" smtClean="0"/>
              <a:t>Md. Rafiqul Bari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62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10313"/>
            <a:ext cx="3086100" cy="365125"/>
          </a:xfrm>
        </p:spPr>
        <p:txBody>
          <a:bodyPr/>
          <a:lstStyle/>
          <a:p>
            <a:r>
              <a:rPr lang="en-US" smtClean="0"/>
              <a:t>Md. Rafiqul Bari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00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10313"/>
            <a:ext cx="3086100" cy="365125"/>
          </a:xfrm>
        </p:spPr>
        <p:txBody>
          <a:bodyPr/>
          <a:lstStyle/>
          <a:p>
            <a:r>
              <a:rPr lang="en-US" smtClean="0"/>
              <a:t>Md. Rafiqul Bari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3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D05FBE-CAEB-4D3F-8143-557ABC22DE28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BAEDDA-BB99-4F28-8DC2-6E257B7A1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621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10313"/>
            <a:ext cx="3086100" cy="365125"/>
          </a:xfrm>
        </p:spPr>
        <p:txBody>
          <a:bodyPr/>
          <a:lstStyle/>
          <a:p>
            <a:r>
              <a:rPr lang="en-US" smtClean="0"/>
              <a:t>Md. Rafiqul Bari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4301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gradFill flip="none" rotWithShape="1">
          <a:gsLst>
            <a:gs pos="95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lton" pitchFamily="2" charset="0"/>
              </a:defRPr>
            </a:lvl1pPr>
          </a:lstStyle>
          <a:p>
            <a:r>
              <a:rPr lang="en-US" smtClean="0"/>
              <a:t>Md. Rafiqul Bari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39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D05FBE-CAEB-4D3F-8143-557ABC22DE28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BAEDDA-BB99-4F28-8DC2-6E257B7A1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32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D05FBE-CAEB-4D3F-8143-557ABC22DE28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BAEDDA-BB99-4F28-8DC2-6E257B7A1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2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D05FBE-CAEB-4D3F-8143-557ABC22DE28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BAEDDA-BB99-4F28-8DC2-6E257B7A1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7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D05FBE-CAEB-4D3F-8143-557ABC22DE28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BAEDDA-BB99-4F28-8DC2-6E257B7A1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4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D05FBE-CAEB-4D3F-8143-557ABC22DE28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BAEDDA-BB99-4F28-8DC2-6E257B7A1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9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D05FBE-CAEB-4D3F-8143-557ABC22DE28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BAEDDA-BB99-4F28-8DC2-6E257B7A1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95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3087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dirty="0" smtClean="0"/>
              <a:t>মোঃ রফিকুল বারী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7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  <p:sldLayoutId id="2147484009" r:id="rId14"/>
    <p:sldLayoutId id="2147484010" r:id="rId15"/>
    <p:sldLayoutId id="2147484011" r:id="rId16"/>
    <p:sldLayoutId id="2147484012" r:id="rId17"/>
    <p:sldLayoutId id="2147484013" r:id="rId18"/>
    <p:sldLayoutId id="2147484014" r:id="rId19"/>
    <p:sldLayoutId id="2147484015" r:id="rId20"/>
    <p:sldLayoutId id="2147484016" r:id="rId21"/>
    <p:sldLayoutId id="2147484017" r:id="rId22"/>
    <p:sldLayoutId id="2147484018" r:id="rId23"/>
    <p:sldLayoutId id="2147484019" r:id="rId24"/>
    <p:sldLayoutId id="2147484020" r:id="rId25"/>
    <p:sldLayoutId id="2147484021" r:id="rId26"/>
    <p:sldLayoutId id="2147484022" r:id="rId27"/>
    <p:sldLayoutId id="2147484023" r:id="rId28"/>
    <p:sldLayoutId id="2147484024" r:id="rId29"/>
    <p:sldLayoutId id="2147484025" r:id="rId30"/>
    <p:sldLayoutId id="2147483650" r:id="rId3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3.jpe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Relationship Id="rId9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6.jpg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62000"/>
            <a:ext cx="6532518" cy="2112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67000"/>
            <a:ext cx="7413815" cy="2989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04290"/>
            <a:ext cx="7566216" cy="7441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5000" y="6096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ধন্যবাদ...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79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185" y="4577373"/>
            <a:ext cx="7315200" cy="4792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i="1" u="sng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পটাসিয়াম এর অভাবজনিত লক্ষণ</a:t>
            </a:r>
            <a:endParaRPr lang="en-US" sz="4000" i="1" u="sng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05" y="388047"/>
            <a:ext cx="3053376" cy="2045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760" y="607324"/>
            <a:ext cx="1334625" cy="18518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67058" y="2624672"/>
            <a:ext cx="2518028" cy="95410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সালোকসংশ্লেষণের প্রক্রিয়া                  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229" y="418704"/>
            <a:ext cx="2989022" cy="2015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346226" y="2609970"/>
            <a:ext cx="2876773" cy="15696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গাছের বৃদ্ধি ব্যহত হচ্ছে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 তামাটে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 দেখাচ্ছে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ight Brace 22"/>
          <p:cNvSpPr/>
          <p:nvPr/>
        </p:nvSpPr>
        <p:spPr>
          <a:xfrm>
            <a:off x="5179302" y="910433"/>
            <a:ext cx="605692" cy="1299367"/>
          </a:xfrm>
          <a:prstGeom prst="rightBrace">
            <a:avLst>
              <a:gd name="adj1" fmla="val 39143"/>
              <a:gd name="adj2" fmla="val 50000"/>
            </a:avLst>
          </a:prstGeom>
          <a:ln w="88900">
            <a:solidFill>
              <a:srgbClr val="FF3399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6905" y="2590800"/>
            <a:ext cx="2889695" cy="107721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পোকা মাকড়ের আক্রমণ দেখা দিয়েছে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1" y="5966014"/>
            <a:ext cx="7431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উপাদানের অভাবে উদ্ভিদের এমন লক্ষণগুলো দেখা যায় 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2625" y="3668018"/>
            <a:ext cx="2492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প্রক্রিয়া হ্রাস পায় কেন ?</a:t>
            </a:r>
            <a:endParaRPr lang="en-US" sz="20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75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5" grpId="0" animBg="1"/>
      <p:bldP spid="11" grpId="0" animBg="1"/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0020" y="2057400"/>
            <a:ext cx="8519160" cy="3886200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নাইট্রোজেন ও পটাসিয়ামের ১টি করে অভাবজনিত লক্ষণ লিখ।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206514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93133"/>
            <a:ext cx="143256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52400"/>
            <a:ext cx="143256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072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5E9EFF"/>
            </a:gs>
            <a:gs pos="92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3235" y="6258580"/>
            <a:ext cx="6393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i="1" u="sng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লক্ষণগুলো গন্ধক (সালফার) </a:t>
            </a:r>
            <a:r>
              <a:rPr lang="bn-BD" sz="2800" i="1" u="sng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অভাবজনিত লক্ষণ</a:t>
            </a:r>
            <a:endParaRPr lang="en-US" sz="2800" i="1" u="sng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-55207"/>
            <a:ext cx="3733800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গাছগুলো কেমন দেখাচ্ছে 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17" b="20966"/>
          <a:stretch/>
        </p:blipFill>
        <p:spPr>
          <a:xfrm>
            <a:off x="621802" y="353684"/>
            <a:ext cx="3747143" cy="2389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35" b="14081"/>
          <a:stretch/>
        </p:blipFill>
        <p:spPr>
          <a:xfrm>
            <a:off x="4980222" y="371375"/>
            <a:ext cx="3690510" cy="244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423699" y="2596686"/>
            <a:ext cx="2797317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 ছোট ও বিবর্ণ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8" y="3118299"/>
            <a:ext cx="3900190" cy="2389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922069" y="5427427"/>
            <a:ext cx="2887931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ধানে চিটা বেশি হয়েছে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002" y="3092474"/>
            <a:ext cx="3776826" cy="2441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410200" y="5427427"/>
            <a:ext cx="3196424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কান্ড শুকিয়ে সরু হয়েছে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107" y="2605153"/>
            <a:ext cx="3444531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 খর্বাকৃতির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80366" y="33641"/>
            <a:ext cx="3483982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পাতার আকার ও রং কেমন 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910" y="5400172"/>
            <a:ext cx="4253895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 গাছের ধান গুলো কেমন হয়েছে 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5594616" y="5337716"/>
            <a:ext cx="2827591" cy="702641"/>
          </a:xfrm>
          <a:prstGeom prst="wedgeEllipseCallout">
            <a:avLst>
              <a:gd name="adj1" fmla="val -19425"/>
              <a:gd name="adj2" fmla="val -126193"/>
            </a:avLst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410199" y="5211982"/>
            <a:ext cx="3196424" cy="95410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 টবের চারার কান্ডগুলোর মধ্যে পার্থক্য কী দেখাচ্ছে 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21702" y="6239666"/>
            <a:ext cx="6384664" cy="5256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লক্ষণগুলো কোন উপাদানের অভাবে হয় ?</a:t>
            </a:r>
            <a:endParaRPr lang="en-US" sz="28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80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0" grpId="1" animBg="1"/>
      <p:bldP spid="7" grpId="0" animBg="1"/>
      <p:bldP spid="8" grpId="0" animBg="1"/>
      <p:bldP spid="3" grpId="0" animBg="1"/>
      <p:bldP spid="19" grpId="0" animBg="1"/>
      <p:bldP spid="21" grpId="0" animBg="1"/>
      <p:bldP spid="21" grpId="1" animBg="1"/>
      <p:bldP spid="22" grpId="0" animBg="1"/>
      <p:bldP spid="22" grpId="1" animBg="1"/>
      <p:bldP spid="4" grpId="0" animBg="1"/>
      <p:bldP spid="23" grpId="0" animBg="1"/>
      <p:bldP spid="23" grpId="1" animBg="1"/>
      <p:bldP spid="24" grpId="0" animBg="1"/>
      <p:bldP spid="2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73040" y="1143000"/>
            <a:ext cx="2232760" cy="123300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কচি পাতার গোড়া সাদা হয়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292102"/>
            <a:ext cx="2335806" cy="14604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 ফুটতে ও ফল ধরতে দেরি হয়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3183" y="4931990"/>
            <a:ext cx="2134182" cy="17736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পাতা কুঁকড়ে যায় 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তামাটে হয়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565" y="1600200"/>
            <a:ext cx="1750635" cy="6788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চারা ছোট-বড় হয়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3613526"/>
            <a:ext cx="2166350" cy="172047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 ও কান্ডের অগ্রভাগ শুকিয়ে যায়</a:t>
            </a:r>
            <a:endParaRPr lang="en-US" sz="4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708826" y="2530995"/>
            <a:ext cx="2040495" cy="1701172"/>
          </a:xfrm>
          <a:custGeom>
            <a:avLst/>
            <a:gdLst>
              <a:gd name="connsiteX0" fmla="*/ 0 w 1476273"/>
              <a:gd name="connsiteY0" fmla="*/ 738137 h 1476273"/>
              <a:gd name="connsiteX1" fmla="*/ 738137 w 1476273"/>
              <a:gd name="connsiteY1" fmla="*/ 0 h 1476273"/>
              <a:gd name="connsiteX2" fmla="*/ 1476274 w 1476273"/>
              <a:gd name="connsiteY2" fmla="*/ 738137 h 1476273"/>
              <a:gd name="connsiteX3" fmla="*/ 738137 w 1476273"/>
              <a:gd name="connsiteY3" fmla="*/ 1476274 h 1476273"/>
              <a:gd name="connsiteX4" fmla="*/ 0 w 1476273"/>
              <a:gd name="connsiteY4" fmla="*/ 738137 h 147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273" h="1476273">
                <a:moveTo>
                  <a:pt x="0" y="738137"/>
                </a:moveTo>
                <a:cubicBezTo>
                  <a:pt x="0" y="330475"/>
                  <a:pt x="330475" y="0"/>
                  <a:pt x="738137" y="0"/>
                </a:cubicBezTo>
                <a:cubicBezTo>
                  <a:pt x="1145799" y="0"/>
                  <a:pt x="1476274" y="330475"/>
                  <a:pt x="1476274" y="738137"/>
                </a:cubicBezTo>
                <a:cubicBezTo>
                  <a:pt x="1476274" y="1145799"/>
                  <a:pt x="1145799" y="1476274"/>
                  <a:pt x="738137" y="1476274"/>
                </a:cubicBezTo>
                <a:cubicBezTo>
                  <a:pt x="330475" y="1476274"/>
                  <a:pt x="0" y="1145799"/>
                  <a:pt x="0" y="738137"/>
                </a:cubicBezTo>
                <a:close/>
              </a:path>
            </a:pathLst>
          </a:custGeom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8105" tIns="258105" rIns="258105" bIns="25810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স্তা বা জিংক</a:t>
            </a:r>
            <a:endParaRPr lang="en-US" sz="4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146805" y="1244580"/>
            <a:ext cx="2058185" cy="1785076"/>
          </a:xfrm>
          <a:custGeom>
            <a:avLst/>
            <a:gdLst>
              <a:gd name="connsiteX0" fmla="*/ 0 w 2804433"/>
              <a:gd name="connsiteY0" fmla="*/ 881638 h 1763276"/>
              <a:gd name="connsiteX1" fmla="*/ 1402217 w 2804433"/>
              <a:gd name="connsiteY1" fmla="*/ 0 h 1763276"/>
              <a:gd name="connsiteX2" fmla="*/ 2804434 w 2804433"/>
              <a:gd name="connsiteY2" fmla="*/ 881638 h 1763276"/>
              <a:gd name="connsiteX3" fmla="*/ 1402217 w 2804433"/>
              <a:gd name="connsiteY3" fmla="*/ 1763276 h 1763276"/>
              <a:gd name="connsiteX4" fmla="*/ 0 w 2804433"/>
              <a:gd name="connsiteY4" fmla="*/ 881638 h 176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4433" h="1763276">
                <a:moveTo>
                  <a:pt x="0" y="881638"/>
                </a:moveTo>
                <a:cubicBezTo>
                  <a:pt x="0" y="394723"/>
                  <a:pt x="627794" y="0"/>
                  <a:pt x="1402217" y="0"/>
                </a:cubicBezTo>
                <a:cubicBezTo>
                  <a:pt x="2176640" y="0"/>
                  <a:pt x="2804434" y="394723"/>
                  <a:pt x="2804434" y="881638"/>
                </a:cubicBezTo>
                <a:cubicBezTo>
                  <a:pt x="2804434" y="1368553"/>
                  <a:pt x="2176640" y="1763276"/>
                  <a:pt x="1402217" y="1763276"/>
                </a:cubicBezTo>
                <a:cubicBezTo>
                  <a:pt x="627794" y="1763276"/>
                  <a:pt x="0" y="1368553"/>
                  <a:pt x="0" y="881638"/>
                </a:cubicBezTo>
                <a:close/>
              </a:path>
            </a:pathLst>
          </a:cu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9440" tIns="336966" rIns="489440" bIns="336966" numCol="1" spcCol="1270" anchor="ctr" anchorCtr="0">
            <a:noAutofit/>
          </a:bodyPr>
          <a:lstStyle/>
          <a:p>
            <a:pPr lvl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200" kern="1200" dirty="0">
              <a:noFill/>
            </a:endParaRPr>
          </a:p>
        </p:txBody>
      </p:sp>
      <p:sp>
        <p:nvSpPr>
          <p:cNvPr id="17" name="Freeform 16"/>
          <p:cNvSpPr/>
          <p:nvPr/>
        </p:nvSpPr>
        <p:spPr>
          <a:xfrm rot="19800000">
            <a:off x="5739699" y="2501376"/>
            <a:ext cx="434416" cy="578399"/>
          </a:xfrm>
          <a:custGeom>
            <a:avLst/>
            <a:gdLst>
              <a:gd name="connsiteX0" fmla="*/ 0 w 314295"/>
              <a:gd name="connsiteY0" fmla="*/ 100387 h 501933"/>
              <a:gd name="connsiteX1" fmla="*/ 157148 w 314295"/>
              <a:gd name="connsiteY1" fmla="*/ 100387 h 501933"/>
              <a:gd name="connsiteX2" fmla="*/ 157148 w 314295"/>
              <a:gd name="connsiteY2" fmla="*/ 0 h 501933"/>
              <a:gd name="connsiteX3" fmla="*/ 314295 w 314295"/>
              <a:gd name="connsiteY3" fmla="*/ 250967 h 501933"/>
              <a:gd name="connsiteX4" fmla="*/ 157148 w 314295"/>
              <a:gd name="connsiteY4" fmla="*/ 501933 h 501933"/>
              <a:gd name="connsiteX5" fmla="*/ 157148 w 314295"/>
              <a:gd name="connsiteY5" fmla="*/ 401546 h 501933"/>
              <a:gd name="connsiteX6" fmla="*/ 0 w 314295"/>
              <a:gd name="connsiteY6" fmla="*/ 401546 h 501933"/>
              <a:gd name="connsiteX7" fmla="*/ 0 w 314295"/>
              <a:gd name="connsiteY7" fmla="*/ 100387 h 50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295" h="501933">
                <a:moveTo>
                  <a:pt x="0" y="100387"/>
                </a:moveTo>
                <a:lnTo>
                  <a:pt x="157148" y="100387"/>
                </a:lnTo>
                <a:lnTo>
                  <a:pt x="157148" y="0"/>
                </a:lnTo>
                <a:lnTo>
                  <a:pt x="314295" y="250967"/>
                </a:lnTo>
                <a:lnTo>
                  <a:pt x="157148" y="501933"/>
                </a:lnTo>
                <a:lnTo>
                  <a:pt x="157148" y="401546"/>
                </a:lnTo>
                <a:lnTo>
                  <a:pt x="0" y="401546"/>
                </a:lnTo>
                <a:lnTo>
                  <a:pt x="0" y="10038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100387" rIns="94288" bIns="100386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/>
          </a:p>
        </p:txBody>
      </p:sp>
      <p:sp>
        <p:nvSpPr>
          <p:cNvPr id="18" name="Freeform 17"/>
          <p:cNvSpPr/>
          <p:nvPr/>
        </p:nvSpPr>
        <p:spPr>
          <a:xfrm>
            <a:off x="3674505" y="356228"/>
            <a:ext cx="2040495" cy="1701172"/>
          </a:xfrm>
          <a:custGeom>
            <a:avLst/>
            <a:gdLst>
              <a:gd name="connsiteX0" fmla="*/ 0 w 1476273"/>
              <a:gd name="connsiteY0" fmla="*/ 738137 h 1476273"/>
              <a:gd name="connsiteX1" fmla="*/ 738137 w 1476273"/>
              <a:gd name="connsiteY1" fmla="*/ 0 h 1476273"/>
              <a:gd name="connsiteX2" fmla="*/ 1476274 w 1476273"/>
              <a:gd name="connsiteY2" fmla="*/ 738137 h 1476273"/>
              <a:gd name="connsiteX3" fmla="*/ 738137 w 1476273"/>
              <a:gd name="connsiteY3" fmla="*/ 1476274 h 1476273"/>
              <a:gd name="connsiteX4" fmla="*/ 0 w 1476273"/>
              <a:gd name="connsiteY4" fmla="*/ 738137 h 147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273" h="1476273">
                <a:moveTo>
                  <a:pt x="0" y="738137"/>
                </a:moveTo>
                <a:cubicBezTo>
                  <a:pt x="0" y="330475"/>
                  <a:pt x="330475" y="0"/>
                  <a:pt x="738137" y="0"/>
                </a:cubicBezTo>
                <a:cubicBezTo>
                  <a:pt x="1145799" y="0"/>
                  <a:pt x="1476274" y="330475"/>
                  <a:pt x="1476274" y="738137"/>
                </a:cubicBezTo>
                <a:cubicBezTo>
                  <a:pt x="1476274" y="1145799"/>
                  <a:pt x="1145799" y="1476274"/>
                  <a:pt x="738137" y="1476274"/>
                </a:cubicBezTo>
                <a:cubicBezTo>
                  <a:pt x="330475" y="1476274"/>
                  <a:pt x="0" y="1145799"/>
                  <a:pt x="0" y="738137"/>
                </a:cubicBezTo>
                <a:close/>
              </a:path>
            </a:pathLst>
          </a:custGeom>
          <a:blipFill dpi="0" rotWithShape="0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6205" tIns="296205" rIns="296205" bIns="296205" numCol="1" spcCol="1270" anchor="ctr" anchorCtr="0">
            <a:noAutofit/>
          </a:bodyPr>
          <a:lstStyle/>
          <a:p>
            <a:pPr lvl="0" algn="ctr" defTabSz="2800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300" kern="1200"/>
          </a:p>
        </p:txBody>
      </p:sp>
      <p:sp>
        <p:nvSpPr>
          <p:cNvPr id="19" name="Freeform 18"/>
          <p:cNvSpPr/>
          <p:nvPr/>
        </p:nvSpPr>
        <p:spPr>
          <a:xfrm rot="1800000">
            <a:off x="5622283" y="3651260"/>
            <a:ext cx="434416" cy="578399"/>
          </a:xfrm>
          <a:custGeom>
            <a:avLst/>
            <a:gdLst>
              <a:gd name="connsiteX0" fmla="*/ 0 w 314295"/>
              <a:gd name="connsiteY0" fmla="*/ 100387 h 501933"/>
              <a:gd name="connsiteX1" fmla="*/ 157148 w 314295"/>
              <a:gd name="connsiteY1" fmla="*/ 100387 h 501933"/>
              <a:gd name="connsiteX2" fmla="*/ 157148 w 314295"/>
              <a:gd name="connsiteY2" fmla="*/ 0 h 501933"/>
              <a:gd name="connsiteX3" fmla="*/ 314295 w 314295"/>
              <a:gd name="connsiteY3" fmla="*/ 250967 h 501933"/>
              <a:gd name="connsiteX4" fmla="*/ 157148 w 314295"/>
              <a:gd name="connsiteY4" fmla="*/ 501933 h 501933"/>
              <a:gd name="connsiteX5" fmla="*/ 157148 w 314295"/>
              <a:gd name="connsiteY5" fmla="*/ 401546 h 501933"/>
              <a:gd name="connsiteX6" fmla="*/ 0 w 314295"/>
              <a:gd name="connsiteY6" fmla="*/ 401546 h 501933"/>
              <a:gd name="connsiteX7" fmla="*/ 0 w 314295"/>
              <a:gd name="connsiteY7" fmla="*/ 100387 h 50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295" h="501933">
                <a:moveTo>
                  <a:pt x="0" y="100387"/>
                </a:moveTo>
                <a:lnTo>
                  <a:pt x="157148" y="100387"/>
                </a:lnTo>
                <a:lnTo>
                  <a:pt x="157148" y="0"/>
                </a:lnTo>
                <a:lnTo>
                  <a:pt x="314295" y="250967"/>
                </a:lnTo>
                <a:lnTo>
                  <a:pt x="157148" y="501933"/>
                </a:lnTo>
                <a:lnTo>
                  <a:pt x="157148" y="401546"/>
                </a:lnTo>
                <a:lnTo>
                  <a:pt x="0" y="401546"/>
                </a:lnTo>
                <a:lnTo>
                  <a:pt x="0" y="10038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0386" rIns="94287" bIns="100387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/>
          </a:p>
        </p:txBody>
      </p:sp>
      <p:sp>
        <p:nvSpPr>
          <p:cNvPr id="27" name="Freeform 26"/>
          <p:cNvSpPr/>
          <p:nvPr/>
        </p:nvSpPr>
        <p:spPr>
          <a:xfrm>
            <a:off x="6185788" y="3723257"/>
            <a:ext cx="2040495" cy="1701172"/>
          </a:xfrm>
          <a:custGeom>
            <a:avLst/>
            <a:gdLst>
              <a:gd name="connsiteX0" fmla="*/ 0 w 1476273"/>
              <a:gd name="connsiteY0" fmla="*/ 738137 h 1476273"/>
              <a:gd name="connsiteX1" fmla="*/ 738137 w 1476273"/>
              <a:gd name="connsiteY1" fmla="*/ 0 h 1476273"/>
              <a:gd name="connsiteX2" fmla="*/ 1476274 w 1476273"/>
              <a:gd name="connsiteY2" fmla="*/ 738137 h 1476273"/>
              <a:gd name="connsiteX3" fmla="*/ 738137 w 1476273"/>
              <a:gd name="connsiteY3" fmla="*/ 1476274 h 1476273"/>
              <a:gd name="connsiteX4" fmla="*/ 0 w 1476273"/>
              <a:gd name="connsiteY4" fmla="*/ 738137 h 147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273" h="1476273">
                <a:moveTo>
                  <a:pt x="0" y="738137"/>
                </a:moveTo>
                <a:cubicBezTo>
                  <a:pt x="0" y="330475"/>
                  <a:pt x="330475" y="0"/>
                  <a:pt x="738137" y="0"/>
                </a:cubicBezTo>
                <a:cubicBezTo>
                  <a:pt x="1145799" y="0"/>
                  <a:pt x="1476274" y="330475"/>
                  <a:pt x="1476274" y="738137"/>
                </a:cubicBezTo>
                <a:cubicBezTo>
                  <a:pt x="1476274" y="1145799"/>
                  <a:pt x="1145799" y="1476274"/>
                  <a:pt x="738137" y="1476274"/>
                </a:cubicBezTo>
                <a:cubicBezTo>
                  <a:pt x="330475" y="1476274"/>
                  <a:pt x="0" y="1145799"/>
                  <a:pt x="0" y="738137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6205" tIns="296205" rIns="296205" bIns="296205" numCol="1" spcCol="1270" anchor="ctr" anchorCtr="0">
            <a:noAutofit/>
          </a:bodyPr>
          <a:lstStyle/>
          <a:p>
            <a:pPr lvl="0" algn="ctr" defTabSz="2800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300" kern="1200"/>
          </a:p>
        </p:txBody>
      </p:sp>
      <p:sp>
        <p:nvSpPr>
          <p:cNvPr id="28" name="Freeform 27"/>
          <p:cNvSpPr/>
          <p:nvPr/>
        </p:nvSpPr>
        <p:spPr>
          <a:xfrm rot="5400000">
            <a:off x="4547986" y="4101404"/>
            <a:ext cx="362176" cy="693768"/>
          </a:xfrm>
          <a:custGeom>
            <a:avLst/>
            <a:gdLst>
              <a:gd name="connsiteX0" fmla="*/ 0 w 314295"/>
              <a:gd name="connsiteY0" fmla="*/ 100387 h 501933"/>
              <a:gd name="connsiteX1" fmla="*/ 157148 w 314295"/>
              <a:gd name="connsiteY1" fmla="*/ 100387 h 501933"/>
              <a:gd name="connsiteX2" fmla="*/ 157148 w 314295"/>
              <a:gd name="connsiteY2" fmla="*/ 0 h 501933"/>
              <a:gd name="connsiteX3" fmla="*/ 314295 w 314295"/>
              <a:gd name="connsiteY3" fmla="*/ 250967 h 501933"/>
              <a:gd name="connsiteX4" fmla="*/ 157148 w 314295"/>
              <a:gd name="connsiteY4" fmla="*/ 501933 h 501933"/>
              <a:gd name="connsiteX5" fmla="*/ 157148 w 314295"/>
              <a:gd name="connsiteY5" fmla="*/ 401546 h 501933"/>
              <a:gd name="connsiteX6" fmla="*/ 0 w 314295"/>
              <a:gd name="connsiteY6" fmla="*/ 401546 h 501933"/>
              <a:gd name="connsiteX7" fmla="*/ 0 w 314295"/>
              <a:gd name="connsiteY7" fmla="*/ 100387 h 50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295" h="501933">
                <a:moveTo>
                  <a:pt x="0" y="100387"/>
                </a:moveTo>
                <a:lnTo>
                  <a:pt x="157148" y="100387"/>
                </a:lnTo>
                <a:lnTo>
                  <a:pt x="157148" y="0"/>
                </a:lnTo>
                <a:lnTo>
                  <a:pt x="314295" y="250967"/>
                </a:lnTo>
                <a:lnTo>
                  <a:pt x="157148" y="501933"/>
                </a:lnTo>
                <a:lnTo>
                  <a:pt x="157148" y="401546"/>
                </a:lnTo>
                <a:lnTo>
                  <a:pt x="0" y="401546"/>
                </a:lnTo>
                <a:lnTo>
                  <a:pt x="0" y="10038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100386" rIns="94288" bIns="100388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/>
          </a:p>
        </p:txBody>
      </p:sp>
      <p:sp>
        <p:nvSpPr>
          <p:cNvPr id="29" name="Freeform 28"/>
          <p:cNvSpPr/>
          <p:nvPr/>
        </p:nvSpPr>
        <p:spPr>
          <a:xfrm>
            <a:off x="3674506" y="5080628"/>
            <a:ext cx="2040495" cy="1701172"/>
          </a:xfrm>
          <a:custGeom>
            <a:avLst/>
            <a:gdLst>
              <a:gd name="connsiteX0" fmla="*/ 0 w 1476273"/>
              <a:gd name="connsiteY0" fmla="*/ 738137 h 1476273"/>
              <a:gd name="connsiteX1" fmla="*/ 738137 w 1476273"/>
              <a:gd name="connsiteY1" fmla="*/ 0 h 1476273"/>
              <a:gd name="connsiteX2" fmla="*/ 1476274 w 1476273"/>
              <a:gd name="connsiteY2" fmla="*/ 738137 h 1476273"/>
              <a:gd name="connsiteX3" fmla="*/ 738137 w 1476273"/>
              <a:gd name="connsiteY3" fmla="*/ 1476274 h 1476273"/>
              <a:gd name="connsiteX4" fmla="*/ 0 w 1476273"/>
              <a:gd name="connsiteY4" fmla="*/ 738137 h 147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273" h="1476273">
                <a:moveTo>
                  <a:pt x="0" y="738137"/>
                </a:moveTo>
                <a:cubicBezTo>
                  <a:pt x="0" y="330475"/>
                  <a:pt x="330475" y="0"/>
                  <a:pt x="738137" y="0"/>
                </a:cubicBezTo>
                <a:cubicBezTo>
                  <a:pt x="1145799" y="0"/>
                  <a:pt x="1476274" y="330475"/>
                  <a:pt x="1476274" y="738137"/>
                </a:cubicBezTo>
                <a:cubicBezTo>
                  <a:pt x="1476274" y="1145799"/>
                  <a:pt x="1145799" y="1476274"/>
                  <a:pt x="738137" y="1476274"/>
                </a:cubicBezTo>
                <a:cubicBezTo>
                  <a:pt x="330475" y="1476274"/>
                  <a:pt x="0" y="1145799"/>
                  <a:pt x="0" y="738137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8105" tIns="258105" rIns="258105" bIns="25810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kern="1200" dirty="0">
              <a:noFill/>
            </a:endParaRPr>
          </a:p>
        </p:txBody>
      </p:sp>
      <p:sp>
        <p:nvSpPr>
          <p:cNvPr id="30" name="Freeform 29"/>
          <p:cNvSpPr/>
          <p:nvPr/>
        </p:nvSpPr>
        <p:spPr>
          <a:xfrm rot="19800000">
            <a:off x="3392100" y="3651260"/>
            <a:ext cx="434418" cy="578400"/>
          </a:xfrm>
          <a:custGeom>
            <a:avLst/>
            <a:gdLst>
              <a:gd name="connsiteX0" fmla="*/ 0 w 314295"/>
              <a:gd name="connsiteY0" fmla="*/ 100387 h 501933"/>
              <a:gd name="connsiteX1" fmla="*/ 157148 w 314295"/>
              <a:gd name="connsiteY1" fmla="*/ 100387 h 501933"/>
              <a:gd name="connsiteX2" fmla="*/ 157148 w 314295"/>
              <a:gd name="connsiteY2" fmla="*/ 0 h 501933"/>
              <a:gd name="connsiteX3" fmla="*/ 314295 w 314295"/>
              <a:gd name="connsiteY3" fmla="*/ 250967 h 501933"/>
              <a:gd name="connsiteX4" fmla="*/ 157148 w 314295"/>
              <a:gd name="connsiteY4" fmla="*/ 501933 h 501933"/>
              <a:gd name="connsiteX5" fmla="*/ 157148 w 314295"/>
              <a:gd name="connsiteY5" fmla="*/ 401546 h 501933"/>
              <a:gd name="connsiteX6" fmla="*/ 0 w 314295"/>
              <a:gd name="connsiteY6" fmla="*/ 401546 h 501933"/>
              <a:gd name="connsiteX7" fmla="*/ 0 w 314295"/>
              <a:gd name="connsiteY7" fmla="*/ 100387 h 50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295" h="501933">
                <a:moveTo>
                  <a:pt x="314295" y="401546"/>
                </a:moveTo>
                <a:lnTo>
                  <a:pt x="157147" y="401546"/>
                </a:lnTo>
                <a:lnTo>
                  <a:pt x="157147" y="501933"/>
                </a:lnTo>
                <a:lnTo>
                  <a:pt x="0" y="250966"/>
                </a:lnTo>
                <a:lnTo>
                  <a:pt x="157147" y="0"/>
                </a:lnTo>
                <a:lnTo>
                  <a:pt x="157147" y="100387"/>
                </a:lnTo>
                <a:lnTo>
                  <a:pt x="314295" y="100387"/>
                </a:lnTo>
                <a:lnTo>
                  <a:pt x="314295" y="40154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287" tIns="100387" rIns="1" bIns="100387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/>
          </a:p>
        </p:txBody>
      </p:sp>
      <p:sp>
        <p:nvSpPr>
          <p:cNvPr id="32" name="Freeform 31"/>
          <p:cNvSpPr/>
          <p:nvPr/>
        </p:nvSpPr>
        <p:spPr>
          <a:xfrm>
            <a:off x="1295400" y="3937628"/>
            <a:ext cx="2040495" cy="1701172"/>
          </a:xfrm>
          <a:custGeom>
            <a:avLst/>
            <a:gdLst>
              <a:gd name="connsiteX0" fmla="*/ 0 w 1476273"/>
              <a:gd name="connsiteY0" fmla="*/ 738137 h 1476273"/>
              <a:gd name="connsiteX1" fmla="*/ 738137 w 1476273"/>
              <a:gd name="connsiteY1" fmla="*/ 0 h 1476273"/>
              <a:gd name="connsiteX2" fmla="*/ 1476274 w 1476273"/>
              <a:gd name="connsiteY2" fmla="*/ 738137 h 1476273"/>
              <a:gd name="connsiteX3" fmla="*/ 738137 w 1476273"/>
              <a:gd name="connsiteY3" fmla="*/ 1476274 h 1476273"/>
              <a:gd name="connsiteX4" fmla="*/ 0 w 1476273"/>
              <a:gd name="connsiteY4" fmla="*/ 738137 h 147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273" h="1476273">
                <a:moveTo>
                  <a:pt x="0" y="738137"/>
                </a:moveTo>
                <a:cubicBezTo>
                  <a:pt x="0" y="330475"/>
                  <a:pt x="330475" y="0"/>
                  <a:pt x="738137" y="0"/>
                </a:cubicBezTo>
                <a:cubicBezTo>
                  <a:pt x="1145799" y="0"/>
                  <a:pt x="1476274" y="330475"/>
                  <a:pt x="1476274" y="738137"/>
                </a:cubicBezTo>
                <a:cubicBezTo>
                  <a:pt x="1476274" y="1145799"/>
                  <a:pt x="1145799" y="1476274"/>
                  <a:pt x="738137" y="1476274"/>
                </a:cubicBezTo>
                <a:cubicBezTo>
                  <a:pt x="330475" y="1476274"/>
                  <a:pt x="0" y="1145799"/>
                  <a:pt x="0" y="738137"/>
                </a:cubicBez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8105" tIns="258105" rIns="258105" bIns="25810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kern="1200">
              <a:noFill/>
            </a:endParaRPr>
          </a:p>
        </p:txBody>
      </p:sp>
      <p:sp>
        <p:nvSpPr>
          <p:cNvPr id="33" name="Freeform 32"/>
          <p:cNvSpPr/>
          <p:nvPr/>
        </p:nvSpPr>
        <p:spPr>
          <a:xfrm rot="891342">
            <a:off x="3118320" y="2575509"/>
            <a:ext cx="550533" cy="578400"/>
          </a:xfrm>
          <a:custGeom>
            <a:avLst/>
            <a:gdLst>
              <a:gd name="connsiteX0" fmla="*/ 0 w 398303"/>
              <a:gd name="connsiteY0" fmla="*/ 100387 h 501933"/>
              <a:gd name="connsiteX1" fmla="*/ 199152 w 398303"/>
              <a:gd name="connsiteY1" fmla="*/ 100387 h 501933"/>
              <a:gd name="connsiteX2" fmla="*/ 199152 w 398303"/>
              <a:gd name="connsiteY2" fmla="*/ 0 h 501933"/>
              <a:gd name="connsiteX3" fmla="*/ 398303 w 398303"/>
              <a:gd name="connsiteY3" fmla="*/ 250967 h 501933"/>
              <a:gd name="connsiteX4" fmla="*/ 199152 w 398303"/>
              <a:gd name="connsiteY4" fmla="*/ 501933 h 501933"/>
              <a:gd name="connsiteX5" fmla="*/ 199152 w 398303"/>
              <a:gd name="connsiteY5" fmla="*/ 401546 h 501933"/>
              <a:gd name="connsiteX6" fmla="*/ 0 w 398303"/>
              <a:gd name="connsiteY6" fmla="*/ 401546 h 501933"/>
              <a:gd name="connsiteX7" fmla="*/ 0 w 398303"/>
              <a:gd name="connsiteY7" fmla="*/ 100387 h 50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303" h="501933">
                <a:moveTo>
                  <a:pt x="398303" y="401546"/>
                </a:moveTo>
                <a:lnTo>
                  <a:pt x="199151" y="401546"/>
                </a:lnTo>
                <a:lnTo>
                  <a:pt x="199151" y="501933"/>
                </a:lnTo>
                <a:lnTo>
                  <a:pt x="0" y="250966"/>
                </a:lnTo>
                <a:lnTo>
                  <a:pt x="199151" y="0"/>
                </a:lnTo>
                <a:lnTo>
                  <a:pt x="199151" y="100387"/>
                </a:lnTo>
                <a:lnTo>
                  <a:pt x="398303" y="100387"/>
                </a:lnTo>
                <a:lnTo>
                  <a:pt x="398303" y="40154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491" tIns="100388" rIns="0" bIns="100386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/>
          </a:p>
        </p:txBody>
      </p:sp>
      <p:sp>
        <p:nvSpPr>
          <p:cNvPr id="34" name="Freeform 33"/>
          <p:cNvSpPr/>
          <p:nvPr/>
        </p:nvSpPr>
        <p:spPr>
          <a:xfrm>
            <a:off x="855106" y="1676400"/>
            <a:ext cx="2040495" cy="1701172"/>
          </a:xfrm>
          <a:custGeom>
            <a:avLst/>
            <a:gdLst>
              <a:gd name="connsiteX0" fmla="*/ 0 w 1476273"/>
              <a:gd name="connsiteY0" fmla="*/ 738137 h 1476273"/>
              <a:gd name="connsiteX1" fmla="*/ 738137 w 1476273"/>
              <a:gd name="connsiteY1" fmla="*/ 0 h 1476273"/>
              <a:gd name="connsiteX2" fmla="*/ 1476274 w 1476273"/>
              <a:gd name="connsiteY2" fmla="*/ 738137 h 1476273"/>
              <a:gd name="connsiteX3" fmla="*/ 738137 w 1476273"/>
              <a:gd name="connsiteY3" fmla="*/ 1476274 h 1476273"/>
              <a:gd name="connsiteX4" fmla="*/ 0 w 1476273"/>
              <a:gd name="connsiteY4" fmla="*/ 738137 h 147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273" h="1476273">
                <a:moveTo>
                  <a:pt x="0" y="738137"/>
                </a:moveTo>
                <a:cubicBezTo>
                  <a:pt x="0" y="330475"/>
                  <a:pt x="330475" y="0"/>
                  <a:pt x="738137" y="0"/>
                </a:cubicBezTo>
                <a:cubicBezTo>
                  <a:pt x="1145799" y="0"/>
                  <a:pt x="1476274" y="330475"/>
                  <a:pt x="1476274" y="738137"/>
                </a:cubicBezTo>
                <a:cubicBezTo>
                  <a:pt x="1476274" y="1145799"/>
                  <a:pt x="1145799" y="1476274"/>
                  <a:pt x="738137" y="1476274"/>
                </a:cubicBezTo>
                <a:cubicBezTo>
                  <a:pt x="330475" y="1476274"/>
                  <a:pt x="0" y="1145799"/>
                  <a:pt x="0" y="738137"/>
                </a:cubicBezTo>
                <a:close/>
              </a:path>
            </a:pathLst>
          </a:cu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8105" tIns="258105" rIns="258105" bIns="25810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kern="1200">
              <a:noFill/>
            </a:endParaRPr>
          </a:p>
        </p:txBody>
      </p:sp>
      <p:sp>
        <p:nvSpPr>
          <p:cNvPr id="44" name="Freeform 43"/>
          <p:cNvSpPr/>
          <p:nvPr/>
        </p:nvSpPr>
        <p:spPr>
          <a:xfrm rot="5400000" flipH="1">
            <a:off x="4455447" y="1898466"/>
            <a:ext cx="447103" cy="693768"/>
          </a:xfrm>
          <a:custGeom>
            <a:avLst/>
            <a:gdLst>
              <a:gd name="connsiteX0" fmla="*/ 0 w 314295"/>
              <a:gd name="connsiteY0" fmla="*/ 100387 h 501933"/>
              <a:gd name="connsiteX1" fmla="*/ 157148 w 314295"/>
              <a:gd name="connsiteY1" fmla="*/ 100387 h 501933"/>
              <a:gd name="connsiteX2" fmla="*/ 157148 w 314295"/>
              <a:gd name="connsiteY2" fmla="*/ 0 h 501933"/>
              <a:gd name="connsiteX3" fmla="*/ 314295 w 314295"/>
              <a:gd name="connsiteY3" fmla="*/ 250967 h 501933"/>
              <a:gd name="connsiteX4" fmla="*/ 157148 w 314295"/>
              <a:gd name="connsiteY4" fmla="*/ 501933 h 501933"/>
              <a:gd name="connsiteX5" fmla="*/ 157148 w 314295"/>
              <a:gd name="connsiteY5" fmla="*/ 401546 h 501933"/>
              <a:gd name="connsiteX6" fmla="*/ 0 w 314295"/>
              <a:gd name="connsiteY6" fmla="*/ 401546 h 501933"/>
              <a:gd name="connsiteX7" fmla="*/ 0 w 314295"/>
              <a:gd name="connsiteY7" fmla="*/ 100387 h 50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295" h="501933">
                <a:moveTo>
                  <a:pt x="0" y="100387"/>
                </a:moveTo>
                <a:lnTo>
                  <a:pt x="157148" y="100387"/>
                </a:lnTo>
                <a:lnTo>
                  <a:pt x="157148" y="0"/>
                </a:lnTo>
                <a:lnTo>
                  <a:pt x="314295" y="250967"/>
                </a:lnTo>
                <a:lnTo>
                  <a:pt x="157148" y="501933"/>
                </a:lnTo>
                <a:lnTo>
                  <a:pt x="157148" y="401546"/>
                </a:lnTo>
                <a:lnTo>
                  <a:pt x="0" y="401546"/>
                </a:lnTo>
                <a:lnTo>
                  <a:pt x="0" y="10038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100386" rIns="94288" bIns="100388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/>
          </a:p>
        </p:txBody>
      </p:sp>
      <p:sp>
        <p:nvSpPr>
          <p:cNvPr id="46" name="TextBox 45"/>
          <p:cNvSpPr txBox="1"/>
          <p:nvPr/>
        </p:nvSpPr>
        <p:spPr>
          <a:xfrm>
            <a:off x="1228173" y="3774873"/>
            <a:ext cx="2134182" cy="1773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লেবু গাছের পাতা কুঁকড়ে যায়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26" t="45276" r="3925" b="11023"/>
          <a:stretch/>
        </p:blipFill>
        <p:spPr>
          <a:xfrm>
            <a:off x="6781507" y="1458714"/>
            <a:ext cx="843421" cy="135680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26" t="45276" r="3925" b="11023"/>
          <a:stretch/>
        </p:blipFill>
        <p:spPr>
          <a:xfrm>
            <a:off x="4307362" y="566176"/>
            <a:ext cx="843421" cy="135680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26" t="45276" r="3925" b="11023"/>
          <a:stretch/>
        </p:blipFill>
        <p:spPr>
          <a:xfrm>
            <a:off x="1489085" y="1858010"/>
            <a:ext cx="843421" cy="135680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26" t="45276" r="3925" b="11023"/>
          <a:stretch/>
        </p:blipFill>
        <p:spPr>
          <a:xfrm>
            <a:off x="1903602" y="4109810"/>
            <a:ext cx="843421" cy="135680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26" t="45276" r="3925" b="11023"/>
          <a:stretch/>
        </p:blipFill>
        <p:spPr>
          <a:xfrm>
            <a:off x="4268563" y="5202730"/>
            <a:ext cx="843421" cy="135680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26" t="45276" r="3925" b="11023"/>
          <a:stretch/>
        </p:blipFill>
        <p:spPr>
          <a:xfrm>
            <a:off x="6799625" y="3845923"/>
            <a:ext cx="843421" cy="135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8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9" grpId="0" animBg="1"/>
      <p:bldP spid="6" grpId="0" animBg="1"/>
      <p:bldP spid="4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44" grpId="0" animBg="1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7980" y="5943600"/>
            <a:ext cx="7315200" cy="4792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লৌহ (আয়রন) এর অভাব জনিত লক্ষণ</a:t>
            </a:r>
            <a:endParaRPr lang="en-US" sz="4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3581400"/>
            <a:ext cx="54102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কচি পাতার সবুজ রং বিবর্ণ হয়েছে।</a:t>
            </a:r>
            <a:endParaRPr lang="en-US" sz="36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5181600"/>
            <a:ext cx="862437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 শিরার মাঝখানে বিবর্ণ হয়ে সমগ্র পাতায় ছড়িয়ে পড়েছে।</a:t>
            </a:r>
            <a:endParaRPr lang="en-US" sz="3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5" r="35795" b="12991"/>
          <a:stretch/>
        </p:blipFill>
        <p:spPr>
          <a:xfrm>
            <a:off x="4635580" y="238166"/>
            <a:ext cx="2070020" cy="3267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Oval 27"/>
          <p:cNvSpPr/>
          <p:nvPr/>
        </p:nvSpPr>
        <p:spPr>
          <a:xfrm>
            <a:off x="5371655" y="627826"/>
            <a:ext cx="810048" cy="838201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5" t="34949" r="24166" b="13109"/>
          <a:stretch/>
        </p:blipFill>
        <p:spPr>
          <a:xfrm>
            <a:off x="2485148" y="233919"/>
            <a:ext cx="2239252" cy="3271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38346" y="4625751"/>
            <a:ext cx="646265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ধানের বীজতলার চারার পাতা হলদে হয়েছে।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49"/>
          <a:stretch/>
        </p:blipFill>
        <p:spPr>
          <a:xfrm>
            <a:off x="6688351" y="255652"/>
            <a:ext cx="2164625" cy="3249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Oval 22"/>
          <p:cNvSpPr/>
          <p:nvPr/>
        </p:nvSpPr>
        <p:spPr>
          <a:xfrm>
            <a:off x="5678372" y="2244638"/>
            <a:ext cx="742114" cy="688101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orizontal Scroll 23"/>
          <p:cNvSpPr/>
          <p:nvPr/>
        </p:nvSpPr>
        <p:spPr>
          <a:xfrm>
            <a:off x="977980" y="5827931"/>
            <a:ext cx="7480220" cy="801469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উপাদানের অভাবে এমন হয় ?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59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  <p:bldP spid="12" grpId="0"/>
      <p:bldP spid="12" grpId="1"/>
      <p:bldP spid="28" grpId="0" animBg="1"/>
      <p:bldP spid="28" grpId="1" animBg="1"/>
      <p:bldP spid="6" grpId="0"/>
      <p:bldP spid="6" grpId="1"/>
      <p:bldP spid="23" grpId="0" animBg="1"/>
      <p:bldP spid="23" grpId="1" animBg="1"/>
      <p:bldP spid="24" grpId="0" animBg="1"/>
      <p:bldP spid="2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381000"/>
            <a:ext cx="27432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i="1" u="sng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i="1" u="sng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05740"/>
            <a:ext cx="1219200" cy="1417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"/>
            <a:ext cx="1219200" cy="1417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orizontal Scroll 3"/>
          <p:cNvSpPr/>
          <p:nvPr/>
        </p:nvSpPr>
        <p:spPr>
          <a:xfrm>
            <a:off x="1037165" y="1623060"/>
            <a:ext cx="7040035" cy="4495800"/>
          </a:xfrm>
          <a:prstGeom prst="horizontalScroll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লৌহ (আয়রন), দস্তা (জিংক) এবং গন্ধক (সালফার) এর অভাবজনিত ২টি করে লক্ষণ লিখ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67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18814" y="2750403"/>
            <a:ext cx="262492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কচি পাতার অগ্রভাগ অস্বাভাবিক হয়েছে</a:t>
            </a:r>
            <a:endParaRPr lang="en-US" sz="24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01" y="349003"/>
            <a:ext cx="3194785" cy="2420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538" y="298656"/>
            <a:ext cx="3168462" cy="2520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573124" y="2826603"/>
            <a:ext cx="319255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পাতার কিনারায় ও মাঝখানে হলদে এবং বাদামি রং হয়েছে</a:t>
            </a:r>
            <a:endParaRPr lang="en-US" sz="24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9" r="49295"/>
          <a:stretch/>
        </p:blipFill>
        <p:spPr>
          <a:xfrm>
            <a:off x="5569527" y="3679710"/>
            <a:ext cx="3193472" cy="2416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85563" y="6091535"/>
            <a:ext cx="315723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সবুজ রং বিবর্ণ হয়েছে</a:t>
            </a:r>
            <a:endParaRPr lang="en-US" sz="24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6091535"/>
            <a:ext cx="30480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ফসলের বৃদ্ধি ব্যাহত হয়েছে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01" y="3610031"/>
            <a:ext cx="3219723" cy="2414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3429000" y="2457727"/>
            <a:ext cx="2362200" cy="15808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ক্যালসিয়াম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ের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অভাবজনিত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লক্ষণ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74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9" grpId="0"/>
      <p:bldP spid="8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0">
              <a:srgbClr val="FF6633"/>
            </a:gs>
            <a:gs pos="0">
              <a:schemeClr val="accent4">
                <a:lumMod val="20000"/>
                <a:lumOff val="80000"/>
              </a:schemeClr>
            </a:gs>
            <a:gs pos="85718">
              <a:schemeClr val="accent5">
                <a:lumMod val="20000"/>
                <a:lumOff val="80000"/>
              </a:schemeClr>
            </a:gs>
            <a:gs pos="63000">
              <a:schemeClr val="bg1"/>
            </a:gs>
            <a:gs pos="6670">
              <a:schemeClr val="bg1"/>
            </a:gs>
            <a:gs pos="29000">
              <a:schemeClr val="bg1"/>
            </a:gs>
            <a:gs pos="100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25" y="4105275"/>
            <a:ext cx="2690822" cy="2154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TextBox 30"/>
          <p:cNvSpPr txBox="1"/>
          <p:nvPr/>
        </p:nvSpPr>
        <p:spPr>
          <a:xfrm>
            <a:off x="6025922" y="3397938"/>
            <a:ext cx="304187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 ধীরে ধীরে শুকিয়ে যায়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64794" y="304800"/>
            <a:ext cx="431700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শাখা ও পাতার বোটা সরু হয়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1750" y="3124200"/>
            <a:ext cx="2701425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পাতার দুই শিরার মধ্যবর্তী স্থান হলুদ হয়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3519237" y="3688650"/>
            <a:ext cx="2271963" cy="1075840"/>
          </a:xfrm>
          <a:custGeom>
            <a:avLst/>
            <a:gdLst>
              <a:gd name="connsiteX0" fmla="*/ 0 w 1476273"/>
              <a:gd name="connsiteY0" fmla="*/ 738137 h 1476273"/>
              <a:gd name="connsiteX1" fmla="*/ 738137 w 1476273"/>
              <a:gd name="connsiteY1" fmla="*/ 0 h 1476273"/>
              <a:gd name="connsiteX2" fmla="*/ 1476274 w 1476273"/>
              <a:gd name="connsiteY2" fmla="*/ 738137 h 1476273"/>
              <a:gd name="connsiteX3" fmla="*/ 738137 w 1476273"/>
              <a:gd name="connsiteY3" fmla="*/ 1476274 h 1476273"/>
              <a:gd name="connsiteX4" fmla="*/ 0 w 1476273"/>
              <a:gd name="connsiteY4" fmla="*/ 738137 h 147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273" h="1476273">
                <a:moveTo>
                  <a:pt x="0" y="738137"/>
                </a:moveTo>
                <a:cubicBezTo>
                  <a:pt x="0" y="330475"/>
                  <a:pt x="330475" y="0"/>
                  <a:pt x="738137" y="0"/>
                </a:cubicBezTo>
                <a:cubicBezTo>
                  <a:pt x="1145799" y="0"/>
                  <a:pt x="1476274" y="330475"/>
                  <a:pt x="1476274" y="738137"/>
                </a:cubicBezTo>
                <a:cubicBezTo>
                  <a:pt x="1476274" y="1145799"/>
                  <a:pt x="1145799" y="1476274"/>
                  <a:pt x="738137" y="1476274"/>
                </a:cubicBezTo>
                <a:cubicBezTo>
                  <a:pt x="330475" y="1476274"/>
                  <a:pt x="0" y="1145799"/>
                  <a:pt x="0" y="738137"/>
                </a:cubicBezTo>
                <a:close/>
              </a:path>
            </a:pathLst>
          </a:custGeom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8105" tIns="258105" rIns="258105" bIns="25810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Freeform 37"/>
          <p:cNvSpPr/>
          <p:nvPr/>
        </p:nvSpPr>
        <p:spPr>
          <a:xfrm rot="2317724">
            <a:off x="5807834" y="4168839"/>
            <a:ext cx="360080" cy="628177"/>
          </a:xfrm>
          <a:custGeom>
            <a:avLst/>
            <a:gdLst>
              <a:gd name="connsiteX0" fmla="*/ 0 w 314295"/>
              <a:gd name="connsiteY0" fmla="*/ 100387 h 501933"/>
              <a:gd name="connsiteX1" fmla="*/ 157148 w 314295"/>
              <a:gd name="connsiteY1" fmla="*/ 100387 h 501933"/>
              <a:gd name="connsiteX2" fmla="*/ 157148 w 314295"/>
              <a:gd name="connsiteY2" fmla="*/ 0 h 501933"/>
              <a:gd name="connsiteX3" fmla="*/ 314295 w 314295"/>
              <a:gd name="connsiteY3" fmla="*/ 250967 h 501933"/>
              <a:gd name="connsiteX4" fmla="*/ 157148 w 314295"/>
              <a:gd name="connsiteY4" fmla="*/ 501933 h 501933"/>
              <a:gd name="connsiteX5" fmla="*/ 157148 w 314295"/>
              <a:gd name="connsiteY5" fmla="*/ 401546 h 501933"/>
              <a:gd name="connsiteX6" fmla="*/ 0 w 314295"/>
              <a:gd name="connsiteY6" fmla="*/ 401546 h 501933"/>
              <a:gd name="connsiteX7" fmla="*/ 0 w 314295"/>
              <a:gd name="connsiteY7" fmla="*/ 100387 h 50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295" h="501933">
                <a:moveTo>
                  <a:pt x="0" y="100387"/>
                </a:moveTo>
                <a:lnTo>
                  <a:pt x="157148" y="100387"/>
                </a:lnTo>
                <a:lnTo>
                  <a:pt x="157148" y="0"/>
                </a:lnTo>
                <a:lnTo>
                  <a:pt x="314295" y="250967"/>
                </a:lnTo>
                <a:lnTo>
                  <a:pt x="157148" y="501933"/>
                </a:lnTo>
                <a:lnTo>
                  <a:pt x="157148" y="401546"/>
                </a:lnTo>
                <a:lnTo>
                  <a:pt x="0" y="401546"/>
                </a:lnTo>
                <a:lnTo>
                  <a:pt x="0" y="10038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100387" rIns="94288" bIns="100386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/>
          </a:p>
        </p:txBody>
      </p:sp>
      <p:sp>
        <p:nvSpPr>
          <p:cNvPr id="39" name="Freeform 38"/>
          <p:cNvSpPr/>
          <p:nvPr/>
        </p:nvSpPr>
        <p:spPr>
          <a:xfrm>
            <a:off x="3164580" y="776697"/>
            <a:ext cx="2855220" cy="2387593"/>
          </a:xfrm>
          <a:custGeom>
            <a:avLst/>
            <a:gdLst>
              <a:gd name="connsiteX0" fmla="*/ 0 w 1476273"/>
              <a:gd name="connsiteY0" fmla="*/ 738137 h 1476273"/>
              <a:gd name="connsiteX1" fmla="*/ 738137 w 1476273"/>
              <a:gd name="connsiteY1" fmla="*/ 0 h 1476273"/>
              <a:gd name="connsiteX2" fmla="*/ 1476274 w 1476273"/>
              <a:gd name="connsiteY2" fmla="*/ 738137 h 1476273"/>
              <a:gd name="connsiteX3" fmla="*/ 738137 w 1476273"/>
              <a:gd name="connsiteY3" fmla="*/ 1476274 h 1476273"/>
              <a:gd name="connsiteX4" fmla="*/ 0 w 1476273"/>
              <a:gd name="connsiteY4" fmla="*/ 738137 h 147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273" h="1476273">
                <a:moveTo>
                  <a:pt x="0" y="738137"/>
                </a:moveTo>
                <a:cubicBezTo>
                  <a:pt x="0" y="330475"/>
                  <a:pt x="330475" y="0"/>
                  <a:pt x="738137" y="0"/>
                </a:cubicBezTo>
                <a:cubicBezTo>
                  <a:pt x="1145799" y="0"/>
                  <a:pt x="1476274" y="330475"/>
                  <a:pt x="1476274" y="738137"/>
                </a:cubicBezTo>
                <a:cubicBezTo>
                  <a:pt x="1476274" y="1145799"/>
                  <a:pt x="1145799" y="1476274"/>
                  <a:pt x="738137" y="1476274"/>
                </a:cubicBezTo>
                <a:cubicBezTo>
                  <a:pt x="330475" y="1476274"/>
                  <a:pt x="0" y="1145799"/>
                  <a:pt x="0" y="738137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6205" tIns="296205" rIns="296205" bIns="296205" numCol="1" spcCol="1270" anchor="ctr" anchorCtr="0">
            <a:noAutofit/>
          </a:bodyPr>
          <a:lstStyle/>
          <a:p>
            <a:pPr lvl="0" algn="ctr" defTabSz="2800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300" kern="1200"/>
          </a:p>
        </p:txBody>
      </p:sp>
      <p:sp>
        <p:nvSpPr>
          <p:cNvPr id="46" name="Freeform 45"/>
          <p:cNvSpPr/>
          <p:nvPr/>
        </p:nvSpPr>
        <p:spPr>
          <a:xfrm rot="19681252">
            <a:off x="3099116" y="4179675"/>
            <a:ext cx="409184" cy="598039"/>
          </a:xfrm>
          <a:custGeom>
            <a:avLst/>
            <a:gdLst>
              <a:gd name="connsiteX0" fmla="*/ 0 w 398303"/>
              <a:gd name="connsiteY0" fmla="*/ 100387 h 501933"/>
              <a:gd name="connsiteX1" fmla="*/ 199152 w 398303"/>
              <a:gd name="connsiteY1" fmla="*/ 100387 h 501933"/>
              <a:gd name="connsiteX2" fmla="*/ 199152 w 398303"/>
              <a:gd name="connsiteY2" fmla="*/ 0 h 501933"/>
              <a:gd name="connsiteX3" fmla="*/ 398303 w 398303"/>
              <a:gd name="connsiteY3" fmla="*/ 250967 h 501933"/>
              <a:gd name="connsiteX4" fmla="*/ 199152 w 398303"/>
              <a:gd name="connsiteY4" fmla="*/ 501933 h 501933"/>
              <a:gd name="connsiteX5" fmla="*/ 199152 w 398303"/>
              <a:gd name="connsiteY5" fmla="*/ 401546 h 501933"/>
              <a:gd name="connsiteX6" fmla="*/ 0 w 398303"/>
              <a:gd name="connsiteY6" fmla="*/ 401546 h 501933"/>
              <a:gd name="connsiteX7" fmla="*/ 0 w 398303"/>
              <a:gd name="connsiteY7" fmla="*/ 100387 h 50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303" h="501933">
                <a:moveTo>
                  <a:pt x="398303" y="401546"/>
                </a:moveTo>
                <a:lnTo>
                  <a:pt x="199151" y="401546"/>
                </a:lnTo>
                <a:lnTo>
                  <a:pt x="199151" y="501933"/>
                </a:lnTo>
                <a:lnTo>
                  <a:pt x="0" y="250966"/>
                </a:lnTo>
                <a:lnTo>
                  <a:pt x="199151" y="0"/>
                </a:lnTo>
                <a:lnTo>
                  <a:pt x="199151" y="100387"/>
                </a:lnTo>
                <a:lnTo>
                  <a:pt x="398303" y="100387"/>
                </a:lnTo>
                <a:lnTo>
                  <a:pt x="398303" y="40154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491" tIns="100388" rIns="0" bIns="100386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/>
          </a:p>
        </p:txBody>
      </p:sp>
      <p:sp>
        <p:nvSpPr>
          <p:cNvPr id="47" name="Freeform 46"/>
          <p:cNvSpPr/>
          <p:nvPr/>
        </p:nvSpPr>
        <p:spPr>
          <a:xfrm>
            <a:off x="379568" y="3966876"/>
            <a:ext cx="2855220" cy="2293201"/>
          </a:xfrm>
          <a:custGeom>
            <a:avLst/>
            <a:gdLst>
              <a:gd name="connsiteX0" fmla="*/ 0 w 1476273"/>
              <a:gd name="connsiteY0" fmla="*/ 738137 h 1476273"/>
              <a:gd name="connsiteX1" fmla="*/ 738137 w 1476273"/>
              <a:gd name="connsiteY1" fmla="*/ 0 h 1476273"/>
              <a:gd name="connsiteX2" fmla="*/ 1476274 w 1476273"/>
              <a:gd name="connsiteY2" fmla="*/ 738137 h 1476273"/>
              <a:gd name="connsiteX3" fmla="*/ 738137 w 1476273"/>
              <a:gd name="connsiteY3" fmla="*/ 1476274 h 1476273"/>
              <a:gd name="connsiteX4" fmla="*/ 0 w 1476273"/>
              <a:gd name="connsiteY4" fmla="*/ 738137 h 147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273" h="1476273">
                <a:moveTo>
                  <a:pt x="0" y="738137"/>
                </a:moveTo>
                <a:cubicBezTo>
                  <a:pt x="0" y="330475"/>
                  <a:pt x="330475" y="0"/>
                  <a:pt x="738137" y="0"/>
                </a:cubicBezTo>
                <a:cubicBezTo>
                  <a:pt x="1145799" y="0"/>
                  <a:pt x="1476274" y="330475"/>
                  <a:pt x="1476274" y="738137"/>
                </a:cubicBezTo>
                <a:cubicBezTo>
                  <a:pt x="1476274" y="1145799"/>
                  <a:pt x="1145799" y="1476274"/>
                  <a:pt x="738137" y="1476274"/>
                </a:cubicBezTo>
                <a:cubicBezTo>
                  <a:pt x="330475" y="1476274"/>
                  <a:pt x="0" y="1145799"/>
                  <a:pt x="0" y="738137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8105" tIns="258105" rIns="258105" bIns="25810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kern="1200">
              <a:noFill/>
            </a:endParaRPr>
          </a:p>
        </p:txBody>
      </p:sp>
      <p:sp>
        <p:nvSpPr>
          <p:cNvPr id="48" name="Freeform 47"/>
          <p:cNvSpPr/>
          <p:nvPr/>
        </p:nvSpPr>
        <p:spPr>
          <a:xfrm rot="5400000" flipH="1">
            <a:off x="4450434" y="3052656"/>
            <a:ext cx="385600" cy="752067"/>
          </a:xfrm>
          <a:custGeom>
            <a:avLst/>
            <a:gdLst>
              <a:gd name="connsiteX0" fmla="*/ 0 w 314295"/>
              <a:gd name="connsiteY0" fmla="*/ 100387 h 501933"/>
              <a:gd name="connsiteX1" fmla="*/ 157148 w 314295"/>
              <a:gd name="connsiteY1" fmla="*/ 100387 h 501933"/>
              <a:gd name="connsiteX2" fmla="*/ 157148 w 314295"/>
              <a:gd name="connsiteY2" fmla="*/ 0 h 501933"/>
              <a:gd name="connsiteX3" fmla="*/ 314295 w 314295"/>
              <a:gd name="connsiteY3" fmla="*/ 250967 h 501933"/>
              <a:gd name="connsiteX4" fmla="*/ 157148 w 314295"/>
              <a:gd name="connsiteY4" fmla="*/ 501933 h 501933"/>
              <a:gd name="connsiteX5" fmla="*/ 157148 w 314295"/>
              <a:gd name="connsiteY5" fmla="*/ 401546 h 501933"/>
              <a:gd name="connsiteX6" fmla="*/ 0 w 314295"/>
              <a:gd name="connsiteY6" fmla="*/ 401546 h 501933"/>
              <a:gd name="connsiteX7" fmla="*/ 0 w 314295"/>
              <a:gd name="connsiteY7" fmla="*/ 100387 h 50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295" h="501933">
                <a:moveTo>
                  <a:pt x="0" y="100387"/>
                </a:moveTo>
                <a:lnTo>
                  <a:pt x="157148" y="100387"/>
                </a:lnTo>
                <a:lnTo>
                  <a:pt x="157148" y="0"/>
                </a:lnTo>
                <a:lnTo>
                  <a:pt x="314295" y="250967"/>
                </a:lnTo>
                <a:lnTo>
                  <a:pt x="157148" y="501933"/>
                </a:lnTo>
                <a:lnTo>
                  <a:pt x="157148" y="401546"/>
                </a:lnTo>
                <a:lnTo>
                  <a:pt x="0" y="401546"/>
                </a:lnTo>
                <a:lnTo>
                  <a:pt x="0" y="10038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100386" rIns="94288" bIns="100388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26" t="45276" r="3925" b="11023"/>
          <a:stretch/>
        </p:blipFill>
        <p:spPr>
          <a:xfrm>
            <a:off x="6356185" y="4429341"/>
            <a:ext cx="843421" cy="135680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26" t="45276" r="3925" b="11023"/>
          <a:stretch/>
        </p:blipFill>
        <p:spPr>
          <a:xfrm>
            <a:off x="4191000" y="1414711"/>
            <a:ext cx="843421" cy="135680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26" t="45276" r="3925" b="11023"/>
          <a:stretch/>
        </p:blipFill>
        <p:spPr>
          <a:xfrm>
            <a:off x="2207359" y="4402494"/>
            <a:ext cx="843421" cy="135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9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6" grpId="0" animBg="1"/>
      <p:bldP spid="38" grpId="0" animBg="1"/>
      <p:bldP spid="39" grpId="0" animBg="1"/>
      <p:bldP spid="46" grpId="0" animBg="1"/>
      <p:bldP spid="47" grpId="0" animBg="1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93000">
              <a:srgbClr val="9CB86E"/>
            </a:gs>
            <a:gs pos="73005">
              <a:schemeClr val="bg2"/>
            </a:gs>
            <a:gs pos="100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3"/>
            <a:ext cx="1371600" cy="1059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048000" y="381000"/>
            <a:ext cx="27432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i="1" u="sng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i="1" u="sng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2209800"/>
            <a:ext cx="8610600" cy="1333500"/>
          </a:xfrm>
          <a:prstGeom prst="roundRect">
            <a:avLst>
              <a:gd name="adj" fmla="val 28519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তথ্য- ২ পাতার কিনারা ও মাঝখানে হলদে ও বাদামি বর্ণ; পাতার বোঁটা মরে যাওয়া, পাতা শুকিয়ে যাওয়া।</a:t>
            </a:r>
            <a:endParaRPr lang="en-US" sz="40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1219200"/>
            <a:ext cx="8534400" cy="870373"/>
          </a:xfrm>
          <a:prstGeom prst="roundRect">
            <a:avLst>
              <a:gd name="adj" fmla="val 2851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তথ্য- ১ ফসলের পাতা ও ফুলের সংখ্যা কম।</a:t>
            </a:r>
            <a:endParaRPr lang="en-US" sz="40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" y="4146013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তথ্য-১ এ দেখানো লক্ষণগুলো ছাড়া উক্ত পুষ্টি উপাদানের অভাবে আর কী কী হতে পারে ?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033" y="5352871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তথ্য-২ এ দেখানো লক্ষণগুলো ছাড়া উক্ত পুষ্টি উপাদানের অভাবে আর কী কী হতে পারে ? মতামত দাও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0"/>
            <a:ext cx="1371600" cy="1059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564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228600" y="609600"/>
            <a:ext cx="8686800" cy="6096000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33700" y="28445"/>
            <a:ext cx="32766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161665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</a:t>
            </a:r>
            <a:r>
              <a:rPr lang="bn-BD" sz="2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গাছের পাতা আগাম ঝরে পরে কোন পুষ্টি উপাদানের অভাবে?</a:t>
            </a:r>
            <a:endParaRPr lang="en-US" sz="2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181600" y="1237865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922477" y="1220280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216770" y="1812295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57647" y="1794710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15356" y="1129735"/>
            <a:ext cx="1248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ফসফরাস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0" y="1118478"/>
            <a:ext cx="139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নাইট্রোজেন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5356" y="1686580"/>
            <a:ext cx="1283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সালফার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23638" y="1676868"/>
            <a:ext cx="1282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পটাসিয়াম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886" y="9525"/>
            <a:ext cx="895350" cy="89535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6934199" y="1202695"/>
            <a:ext cx="328246" cy="3069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917572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2"/>
              <a:buChar char="C"/>
            </a:pPr>
            <a:r>
              <a:rPr lang="bn-BD" sz="2800" dirty="0" smtClean="0">
                <a:ln>
                  <a:solidFill>
                    <a:srgbClr val="00B05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  <a:sym typeface="Wingdings 2"/>
              </a:rPr>
              <a:t>নাইট্রোজেনের অভাবে - </a:t>
            </a:r>
            <a:endParaRPr lang="en-US" sz="2800" dirty="0">
              <a:ln>
                <a:solidFill>
                  <a:srgbClr val="00B050"/>
                </a:solidFill>
              </a:ln>
              <a:solidFill>
                <a:schemeClr val="accent3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20019" y="5903648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360896" y="5886063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176345" y="5903648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914294" y="5898900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40468" y="3972580"/>
            <a:ext cx="2010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 অপুষ্ট হয়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911361" y="5875453"/>
            <a:ext cx="328246" cy="3069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61067" y="3925220"/>
            <a:ext cx="394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</a:rPr>
              <a:t>i.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24600" y="3967719"/>
            <a:ext cx="2581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পার্শ্বকুঁড়ি শুকিয়ে যায়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19800" y="3945073"/>
            <a:ext cx="46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</a:rPr>
              <a:t>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</a:rPr>
              <a:t>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</a:rPr>
              <a:t>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17150" y="4513328"/>
            <a:ext cx="2722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বীজের আকৃতি ছোট হয়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68362" y="4495800"/>
            <a:ext cx="577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</a:rPr>
              <a:t>iii.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06211" y="5158376"/>
            <a:ext cx="3213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 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53775" y="5801380"/>
            <a:ext cx="100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32749" y="5777933"/>
            <a:ext cx="126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63209" y="5767323"/>
            <a:ext cx="1307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50977" y="5767323"/>
            <a:ext cx="1437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i, ii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9600" y="2438400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</a:t>
            </a:r>
            <a:r>
              <a:rPr lang="bn-BD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কোন পুষ্টির অভাবে গাছের ফল ঝরে যায় ও আকার ছোট হয়?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181600" y="2514600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922477" y="2497015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216770" y="3089030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957647" y="3071445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15356" y="2406470"/>
            <a:ext cx="1307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ফসফরাস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85893" y="2395213"/>
            <a:ext cx="154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ক্যালসিয়াম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99236" y="2998485"/>
            <a:ext cx="149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পটাসিয়াম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23638" y="2953603"/>
            <a:ext cx="1491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আয়রন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200488" y="2512440"/>
            <a:ext cx="328246" cy="3069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54" y="28445"/>
            <a:ext cx="1095511" cy="1090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936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202267"/>
            <a:ext cx="6553200" cy="2438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perspectiveRigh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bn-BD" sz="4000" dirty="0" smtClean="0">
                <a:ln w="57150">
                  <a:solidFill>
                    <a:srgbClr val="FF3399"/>
                  </a:solidFill>
                </a:ln>
                <a:pattFill prst="dashHorz">
                  <a:fgClr>
                    <a:srgbClr val="00B050"/>
                  </a:fgClr>
                  <a:bgClr>
                    <a:schemeClr val="bg1"/>
                  </a:bgClr>
                </a:patt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0" y="4267200"/>
            <a:ext cx="3753367" cy="163246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perspective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4000" dirty="0">
                <a:ln w="1905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4000" dirty="0">
              <a:ln w="1905">
                <a:solidFill>
                  <a:srgbClr val="92D050"/>
                </a:solidFill>
              </a:ln>
              <a:solidFill>
                <a:srgbClr val="92D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31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8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rev="1"/>
      <p:bldP spid="4" grpId="1" build="allAtOnce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16200000">
            <a:off x="4280135" y="-3088698"/>
            <a:ext cx="607267" cy="8918264"/>
          </a:xfrm>
          <a:prstGeom prst="roundRect">
            <a:avLst>
              <a:gd name="adj" fmla="val 29260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উদ্দ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পকটি পড়ে সৃজনশীল প্রশ্নদুটোর উত্তর তৈরি করবে।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2933700" y="28444"/>
            <a:ext cx="3276600" cy="81442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n>
                <a:solidFill>
                  <a:srgbClr val="002060"/>
                </a:solidFill>
              </a:ln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-9319" y="84916"/>
            <a:ext cx="874897" cy="829484"/>
            <a:chOff x="609600" y="1295400"/>
            <a:chExt cx="3810000" cy="4876800"/>
          </a:xfrm>
        </p:grpSpPr>
        <p:sp>
          <p:nvSpPr>
            <p:cNvPr id="46" name="Rectangle 45"/>
            <p:cNvSpPr/>
            <p:nvPr/>
          </p:nvSpPr>
          <p:spPr>
            <a:xfrm>
              <a:off x="778933" y="3276600"/>
              <a:ext cx="3276600" cy="2895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/>
            <p:cNvSpPr/>
            <p:nvPr/>
          </p:nvSpPr>
          <p:spPr>
            <a:xfrm>
              <a:off x="609600" y="1295400"/>
              <a:ext cx="3810000" cy="228600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/>
            <p:cNvSpPr/>
            <p:nvPr/>
          </p:nvSpPr>
          <p:spPr>
            <a:xfrm>
              <a:off x="1295400" y="1828800"/>
              <a:ext cx="2285999" cy="1485900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1295400" y="3962400"/>
              <a:ext cx="533400" cy="1905000"/>
            </a:xfrm>
            <a:prstGeom prst="roundRect">
              <a:avLst>
                <a:gd name="adj" fmla="val 3254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1828800" y="3962400"/>
              <a:ext cx="533400" cy="1905000"/>
            </a:xfrm>
            <a:prstGeom prst="roundRect">
              <a:avLst>
                <a:gd name="adj" fmla="val 3254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2781299" y="3962400"/>
              <a:ext cx="533400" cy="1905000"/>
            </a:xfrm>
            <a:prstGeom prst="roundRect">
              <a:avLst>
                <a:gd name="adj" fmla="val 3254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314699" y="3962400"/>
              <a:ext cx="533400" cy="1905000"/>
            </a:xfrm>
            <a:prstGeom prst="roundRect">
              <a:avLst>
                <a:gd name="adj" fmla="val 3254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047999" y="4495800"/>
              <a:ext cx="533400" cy="9906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553633" y="4508500"/>
              <a:ext cx="533400" cy="9906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229600" y="24679"/>
            <a:ext cx="874897" cy="829484"/>
            <a:chOff x="609600" y="1295400"/>
            <a:chExt cx="3810000" cy="4876800"/>
          </a:xfrm>
        </p:grpSpPr>
        <p:sp>
          <p:nvSpPr>
            <p:cNvPr id="56" name="Rectangle 55"/>
            <p:cNvSpPr/>
            <p:nvPr/>
          </p:nvSpPr>
          <p:spPr>
            <a:xfrm>
              <a:off x="778933" y="3276600"/>
              <a:ext cx="3276600" cy="2895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Isosceles Triangle 56"/>
            <p:cNvSpPr/>
            <p:nvPr/>
          </p:nvSpPr>
          <p:spPr>
            <a:xfrm>
              <a:off x="609600" y="1295400"/>
              <a:ext cx="3810000" cy="228600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Isosceles Triangle 57"/>
            <p:cNvSpPr/>
            <p:nvPr/>
          </p:nvSpPr>
          <p:spPr>
            <a:xfrm>
              <a:off x="1295400" y="1828800"/>
              <a:ext cx="2285999" cy="1485900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1295400" y="3962400"/>
              <a:ext cx="533400" cy="1905000"/>
            </a:xfrm>
            <a:prstGeom prst="roundRect">
              <a:avLst>
                <a:gd name="adj" fmla="val 3254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1828800" y="3962400"/>
              <a:ext cx="533400" cy="1905000"/>
            </a:xfrm>
            <a:prstGeom prst="roundRect">
              <a:avLst>
                <a:gd name="adj" fmla="val 3254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2781299" y="3962400"/>
              <a:ext cx="533400" cy="1905000"/>
            </a:xfrm>
            <a:prstGeom prst="roundRect">
              <a:avLst>
                <a:gd name="adj" fmla="val 3254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3314699" y="3962400"/>
              <a:ext cx="533400" cy="1905000"/>
            </a:xfrm>
            <a:prstGeom prst="roundRect">
              <a:avLst>
                <a:gd name="adj" fmla="val 3254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047999" y="4495800"/>
              <a:ext cx="533400" cy="9906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553633" y="4508500"/>
              <a:ext cx="533400" cy="9906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07461" y="1752600"/>
            <a:ext cx="8704558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রামিম সাহেব একজন ধান চাষী। এ বছর ধানগাছ গড়াতে শুরু করলে  তিনি ক্ষেতে গিয়ে দেখেন ধানগাছের কচি পাতার গোড়া সাদা হয়ে আছে। তার কিছু লেবু  গাছ ছিল সে গাছের পাতাও কুকড়ে যাচ্ছে। এ ব্যাপারগুলো তিনি উপজেলা কৃষি কর্মকর্তার সাথে পরামর্শ করেন।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6217" y="3934361"/>
            <a:ext cx="876580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উদ্দিপকের পুষ্টি উপাদানটির অভাব হলে আর কী কী    	প্রভাব পড়ে ? বর্ণনা কর।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76839" y="5410200"/>
            <a:ext cx="876580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কৃষি কর্মকর্তা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 সমাধানে যে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পরামর্শ দিবেন তা বিশ্লেষণ কর।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6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905000"/>
            <a:ext cx="7391400" cy="358140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perspectiveRigh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bn-BD" sz="4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dirty="0">
              <a:ln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84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8331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8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8"/>
          <a:stretch/>
        </p:blipFill>
        <p:spPr>
          <a:xfrm>
            <a:off x="304800" y="225951"/>
            <a:ext cx="3962803" cy="2672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3" r="41257" b="53582"/>
          <a:stretch/>
        </p:blipFill>
        <p:spPr>
          <a:xfrm>
            <a:off x="301909" y="3505200"/>
            <a:ext cx="3889091" cy="2672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174" y="225951"/>
            <a:ext cx="4082026" cy="2672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917" y="3516489"/>
            <a:ext cx="3785883" cy="2642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182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457200" y="2362200"/>
            <a:ext cx="8305800" cy="2057400"/>
          </a:xfrm>
          <a:prstGeom prst="round2DiagRect">
            <a:avLst>
              <a:gd name="adj1" fmla="val 31976"/>
              <a:gd name="adj2" fmla="val 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57150" h="38100" prst="artDeco"/>
            </a:sp3d>
          </a:bodyPr>
          <a:lstStyle/>
          <a:p>
            <a:pPr algn="ctr"/>
            <a:r>
              <a:rPr lang="bn-BD" sz="4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পুষ্টি উপাদানের অভাবজনিত লক্ষণ</a:t>
            </a:r>
            <a:endParaRPr lang="en-US" sz="4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00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048000" y="228600"/>
            <a:ext cx="2286000" cy="762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257961"/>
            <a:ext cx="8001000" cy="1323439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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	উদ্ভিদের পুষ্টি উপাদানের অভাবজনিত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	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লক্ষণগুলো 	বর্ণনা করতে পারবে।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315361"/>
            <a:ext cx="8001000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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	উদ্ভিদের বিভিন্ন লক্ষণ দেখে পুষ্টি উপাদানের 	প্রয়োজনীয়তা ব্যাখ্যা করতে পারবে।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381780"/>
            <a:ext cx="8001000" cy="52322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এই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পাঠ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শেষে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শিক্ষার্থীরা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..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41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252254"/>
              </p:ext>
            </p:extLst>
          </p:nvPr>
        </p:nvGraphicFramePr>
        <p:xfrm>
          <a:off x="4844863" y="2891687"/>
          <a:ext cx="3111874" cy="267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Packager Shell Object" showAsIcon="1" r:id="rId4" imgW="914400" imgH="792360" progId="Package">
                  <p:embed/>
                </p:oleObj>
              </mc:Choice>
              <mc:Fallback>
                <p:oleObj name="Packager Shell Object" showAsIcon="1" r:id="rId4" imgW="914400" imgH="792360" progId="Package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4863" y="2891687"/>
                        <a:ext cx="3111874" cy="26709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343400" y="1600200"/>
            <a:ext cx="4114800" cy="762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9800"/>
            <a:ext cx="3124200" cy="2406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88174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3532" y="5464314"/>
            <a:ext cx="7315200" cy="4792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নাইট্রোজেন এর অভাবজনিত লক্ষণ</a:t>
            </a:r>
            <a:endParaRPr lang="en-US" sz="4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723" y="4549914"/>
            <a:ext cx="2388109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ফলন কম হয়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9205" y="2074453"/>
            <a:ext cx="2579161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 অপুষ্ট হয়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3692" y="4610561"/>
            <a:ext cx="230220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কুশি কম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799" y="4642247"/>
            <a:ext cx="3034701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শিকড়ের বিস্তৃতি কম হয়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7479" y="2052204"/>
            <a:ext cx="278851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বীজের আকৃতি ছোট হয়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9"/>
          <a:stretch/>
        </p:blipFill>
        <p:spPr>
          <a:xfrm>
            <a:off x="461155" y="261895"/>
            <a:ext cx="2739246" cy="1836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" t="10983" r="27790" b="29602"/>
          <a:stretch/>
        </p:blipFill>
        <p:spPr>
          <a:xfrm>
            <a:off x="3190817" y="298380"/>
            <a:ext cx="2828983" cy="1828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52" y="2950670"/>
            <a:ext cx="2655852" cy="1780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2" t="46357" r="13346"/>
          <a:stretch/>
        </p:blipFill>
        <p:spPr>
          <a:xfrm>
            <a:off x="3208991" y="2968255"/>
            <a:ext cx="2703983" cy="1813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Right Brace 27"/>
          <p:cNvSpPr/>
          <p:nvPr/>
        </p:nvSpPr>
        <p:spPr>
          <a:xfrm>
            <a:off x="5414194" y="3810000"/>
            <a:ext cx="224621" cy="899791"/>
          </a:xfrm>
          <a:prstGeom prst="rightBrace">
            <a:avLst>
              <a:gd name="adj1" fmla="val 35200"/>
              <a:gd name="adj2" fmla="val 51175"/>
            </a:avLst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e 28"/>
          <p:cNvSpPr/>
          <p:nvPr/>
        </p:nvSpPr>
        <p:spPr>
          <a:xfrm>
            <a:off x="3886200" y="3810000"/>
            <a:ext cx="381000" cy="472852"/>
          </a:xfrm>
          <a:prstGeom prst="rightBrace">
            <a:avLst>
              <a:gd name="adj1" fmla="val 12811"/>
              <a:gd name="adj2" fmla="val 51175"/>
            </a:avLst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0" t="32468" r="22500" b="35063"/>
          <a:stretch/>
        </p:blipFill>
        <p:spPr>
          <a:xfrm>
            <a:off x="6016103" y="317869"/>
            <a:ext cx="2776763" cy="1789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78"/>
          <a:stretch/>
        </p:blipFill>
        <p:spPr>
          <a:xfrm>
            <a:off x="6065782" y="2904846"/>
            <a:ext cx="2677404" cy="1840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Down Arrow 20"/>
          <p:cNvSpPr/>
          <p:nvPr/>
        </p:nvSpPr>
        <p:spPr>
          <a:xfrm rot="2310190">
            <a:off x="7972970" y="3792599"/>
            <a:ext cx="423172" cy="62887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6723" y="2004762"/>
            <a:ext cx="261198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গাছের পাতা হালকা সবুজ থেকে হলুদ বর্ণ ধারণ করে।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3252" y="6172200"/>
            <a:ext cx="818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পুষ্টি উপাদানের অভাবজনিত কারণে এই লক্ষণগুলো দেখা দেয় ?</a:t>
            </a:r>
            <a:endParaRPr lang="en-US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541026" y="58532"/>
            <a:ext cx="33426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ট্রিগার সেট করা আছে, ছবিতে ক্লিক করুন। শিকড়ে ক্লিক এবং এ্যারোতে ক্লিক করুন।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99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10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10" grpId="0" animBg="1"/>
      <p:bldP spid="10" grpId="1" animBg="1"/>
      <p:bldP spid="28" grpId="0" animBg="1"/>
      <p:bldP spid="29" grpId="0" animBg="1"/>
      <p:bldP spid="21" grpId="0" animBg="1"/>
      <p:bldP spid="21" grpId="1" animBg="1"/>
      <p:bldP spid="3" grpId="0" animBg="1"/>
      <p:bldP spid="3" grpId="1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865494"/>
            <a:ext cx="7028228" cy="4792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ফসফরাস এর অভাবজনিত লক্ষণ</a:t>
            </a:r>
            <a:endParaRPr lang="en-US" sz="4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0956" y="5267980"/>
            <a:ext cx="3434444" cy="52322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গাছের স্বাভাবিক বৃদ্ধি হয় নাই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431" y="2054552"/>
            <a:ext cx="5084198" cy="523220"/>
          </a:xfrm>
          <a:prstGeom prst="rect">
            <a:avLst/>
          </a:prstGeom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ফলের আকার ছোট এবং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 ঝড়ে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8495" y="2028271"/>
            <a:ext cx="2252350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 কম হয়েছে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10"/>
          <a:stretch/>
        </p:blipFill>
        <p:spPr>
          <a:xfrm>
            <a:off x="336431" y="3498303"/>
            <a:ext cx="5084198" cy="1692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794" y="239738"/>
            <a:ext cx="2604793" cy="1729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212" y="3411350"/>
            <a:ext cx="2771388" cy="1845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1"/>
          <a:stretch/>
        </p:blipFill>
        <p:spPr>
          <a:xfrm>
            <a:off x="276105" y="207176"/>
            <a:ext cx="5204851" cy="1809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336431" y="5257800"/>
            <a:ext cx="5084197" cy="52322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বিটপ ও মূলের স্বাভাবিক বিকাশ হয় নাই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6111761"/>
            <a:ext cx="8272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 কোন পুষ্টি উপাদানের অভাবজনিত লক্ষণ ?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15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17" grpId="0" animBg="1"/>
      <p:bldP spid="18" grpId="0"/>
    </p:bldLst>
  </p:timing>
</p:sld>
</file>

<file path=ppt/theme/theme1.xml><?xml version="1.0" encoding="utf-8"?>
<a:theme xmlns:a="http://schemas.openxmlformats.org/drawingml/2006/main" name="Theme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1612</TotalTime>
  <Words>987</Words>
  <Application>Microsoft Office PowerPoint</Application>
  <PresentationFormat>On-screen Show (4:3)</PresentationFormat>
  <Paragraphs>133</Paragraphs>
  <Slides>21</Slides>
  <Notes>11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Alton</vt:lpstr>
      <vt:lpstr>Arial</vt:lpstr>
      <vt:lpstr>Calibri</vt:lpstr>
      <vt:lpstr>NikoshBAN</vt:lpstr>
      <vt:lpstr>Vrinda</vt:lpstr>
      <vt:lpstr>Wingdings 2</vt:lpstr>
      <vt:lpstr>Theme7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21</cp:lastModifiedBy>
  <cp:revision>296</cp:revision>
  <dcterms:created xsi:type="dcterms:W3CDTF">2015-05-22T14:20:33Z</dcterms:created>
  <dcterms:modified xsi:type="dcterms:W3CDTF">2016-08-06T09:58:30Z</dcterms:modified>
</cp:coreProperties>
</file>